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60" r:id="rId4"/>
    <p:sldId id="261" r:id="rId5"/>
    <p:sldId id="262" r:id="rId6"/>
    <p:sldId id="265" r:id="rId7"/>
    <p:sldId id="264" r:id="rId8"/>
    <p:sldId id="263" r:id="rId9"/>
    <p:sldId id="266" r:id="rId10"/>
    <p:sldId id="25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3" autoAdjust="0"/>
    <p:restoredTop sz="93980" autoAdjust="0"/>
  </p:normalViewPr>
  <p:slideViewPr>
    <p:cSldViewPr snapToGrid="0">
      <p:cViewPr varScale="1">
        <p:scale>
          <a:sx n="79" d="100"/>
          <a:sy n="7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logh%20Eszter\Documents\tcd_meresek\meresek_2_alkohol_hatasa\adatbazis_alkohol_felt_dom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Changes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of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the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blood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flov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velocity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in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the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MCA during 40 s of </a:t>
            </a:r>
            <a:r>
              <a:rPr lang="hu-HU" sz="1400" b="1" i="0" baseline="0" dirty="0" err="1" smtClean="0">
                <a:solidFill>
                  <a:schemeClr val="tx1"/>
                </a:solidFill>
                <a:effectLst/>
              </a:rPr>
              <a:t>breath</a:t>
            </a:r>
            <a:r>
              <a:rPr lang="hu-HU" sz="1400" b="1" i="0" baseline="0" dirty="0" smtClean="0">
                <a:solidFill>
                  <a:schemeClr val="tx1"/>
                </a:solidFill>
                <a:effectLst/>
              </a:rPr>
              <a:t> holding</a:t>
            </a:r>
            <a:endParaRPr lang="en-GB" sz="1400" dirty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 dirty="0">
                <a:solidFill>
                  <a:schemeClr val="tx1"/>
                </a:solidFill>
                <a:effectLst/>
              </a:rPr>
              <a:t>(</a:t>
            </a:r>
            <a:r>
              <a:rPr lang="hu-HU" sz="1400" b="0" i="0" baseline="0" dirty="0" err="1" smtClean="0">
                <a:solidFill>
                  <a:schemeClr val="tx1"/>
                </a:solidFill>
                <a:effectLst/>
              </a:rPr>
              <a:t>relative</a:t>
            </a:r>
            <a:r>
              <a:rPr lang="hu-HU" sz="1400" b="0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sz="1400" b="0" i="0" baseline="0" dirty="0" err="1" smtClean="0">
                <a:solidFill>
                  <a:schemeClr val="tx1"/>
                </a:solidFill>
                <a:effectLst/>
              </a:rPr>
              <a:t>mean</a:t>
            </a:r>
            <a:r>
              <a:rPr lang="hu-HU" sz="1400" b="0" i="0" baseline="0" dirty="0" smtClean="0">
                <a:solidFill>
                  <a:schemeClr val="tx1"/>
                </a:solidFill>
                <a:effectLst/>
              </a:rPr>
              <a:t> flow </a:t>
            </a:r>
            <a:r>
              <a:rPr lang="hu-HU" sz="1400" b="0" i="0" baseline="0" dirty="0" err="1" smtClean="0">
                <a:solidFill>
                  <a:schemeClr val="tx1"/>
                </a:solidFill>
                <a:effectLst/>
              </a:rPr>
              <a:t>velocity</a:t>
            </a:r>
            <a:r>
              <a:rPr lang="hu-HU" sz="1400" b="0" i="0" baseline="0" dirty="0" smtClean="0">
                <a:solidFill>
                  <a:schemeClr val="tx1"/>
                </a:solidFill>
                <a:effectLst/>
              </a:rPr>
              <a:t>, </a:t>
            </a:r>
            <a:r>
              <a:rPr lang="hu-HU" sz="1400" b="0" i="0" baseline="0" dirty="0" err="1" smtClean="0">
                <a:solidFill>
                  <a:schemeClr val="tx1"/>
                </a:solidFill>
                <a:effectLst/>
              </a:rPr>
              <a:t>mean</a:t>
            </a: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±</a:t>
            </a:r>
            <a:r>
              <a:rPr lang="hu-HU" sz="1400" b="0" i="0" baseline="0" dirty="0">
                <a:solidFill>
                  <a:schemeClr val="tx1"/>
                </a:solidFill>
                <a:effectLst/>
              </a:rPr>
              <a:t>SD)</a:t>
            </a:r>
            <a:endParaRPr lang="en-GB" sz="1400" dirty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3075688932050836"/>
          <c:y val="5.34996346941243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37272522375147"/>
          <c:y val="0.20038692744052156"/>
          <c:w val="0.8524814085739284"/>
          <c:h val="0.59566590466514269"/>
        </c:manualLayout>
      </c:layout>
      <c:lineChart>
        <c:grouping val="standard"/>
        <c:varyColors val="0"/>
        <c:ser>
          <c:idx val="0"/>
          <c:order val="0"/>
          <c:tx>
            <c:strRef>
              <c:f>BHI40!$CR$29</c:f>
              <c:strCache>
                <c:ptCount val="1"/>
                <c:pt idx="0">
                  <c:v>Alkohol előtt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'BHI40'!$CS$30:$FT$30</c:f>
                <c:numCache>
                  <c:formatCode>General</c:formatCode>
                  <c:ptCount val="80"/>
                  <c:pt idx="0">
                    <c:v>7.7957444178000195</c:v>
                  </c:pt>
                  <c:pt idx="1">
                    <c:v>4.9400606508006746</c:v>
                  </c:pt>
                  <c:pt idx="2">
                    <c:v>4.7610923823436728</c:v>
                  </c:pt>
                  <c:pt idx="3">
                    <c:v>5.1669463402918314</c:v>
                  </c:pt>
                  <c:pt idx="4">
                    <c:v>5.4559470972745565</c:v>
                  </c:pt>
                  <c:pt idx="5">
                    <c:v>5.0054295131648017</c:v>
                  </c:pt>
                  <c:pt idx="6">
                    <c:v>5.4260815911015534</c:v>
                  </c:pt>
                  <c:pt idx="7">
                    <c:v>5.4978170725879956</c:v>
                  </c:pt>
                  <c:pt idx="8">
                    <c:v>5.0232061921488045</c:v>
                  </c:pt>
                  <c:pt idx="9">
                    <c:v>6.6377296128288865</c:v>
                  </c:pt>
                  <c:pt idx="10">
                    <c:v>7.4725481393259185</c:v>
                  </c:pt>
                  <c:pt idx="11">
                    <c:v>9.9670571277220059</c:v>
                  </c:pt>
                  <c:pt idx="12">
                    <c:v>11.362543089293128</c:v>
                  </c:pt>
                  <c:pt idx="13">
                    <c:v>12.00311039208913</c:v>
                  </c:pt>
                  <c:pt idx="14">
                    <c:v>9.8748380322974381</c:v>
                  </c:pt>
                  <c:pt idx="15">
                    <c:v>9.9493448058491669</c:v>
                  </c:pt>
                  <c:pt idx="16">
                    <c:v>9.8451651270455898</c:v>
                  </c:pt>
                  <c:pt idx="17">
                    <c:v>6.7084758285973898</c:v>
                  </c:pt>
                  <c:pt idx="18">
                    <c:v>7.7681921792246644</c:v>
                  </c:pt>
                  <c:pt idx="19">
                    <c:v>8.3043511969786223</c:v>
                  </c:pt>
                  <c:pt idx="20">
                    <c:v>9.1690499530712888</c:v>
                  </c:pt>
                  <c:pt idx="21">
                    <c:v>9.8695054748716711</c:v>
                  </c:pt>
                  <c:pt idx="22">
                    <c:v>7.7967102771092733</c:v>
                  </c:pt>
                  <c:pt idx="23">
                    <c:v>7.4953092585825027</c:v>
                  </c:pt>
                  <c:pt idx="24">
                    <c:v>8.3140894252283726</c:v>
                  </c:pt>
                  <c:pt idx="25">
                    <c:v>9.1544501006041834</c:v>
                  </c:pt>
                  <c:pt idx="26">
                    <c:v>7.4943274354414111</c:v>
                  </c:pt>
                  <c:pt idx="27">
                    <c:v>7.0103010780045523</c:v>
                  </c:pt>
                  <c:pt idx="28">
                    <c:v>6.3783455997148764</c:v>
                  </c:pt>
                  <c:pt idx="29">
                    <c:v>7.6788283788238516</c:v>
                  </c:pt>
                  <c:pt idx="30">
                    <c:v>8.51913378499796</c:v>
                  </c:pt>
                  <c:pt idx="31">
                    <c:v>10.203984717260536</c:v>
                  </c:pt>
                  <c:pt idx="32">
                    <c:v>11.321456293614219</c:v>
                  </c:pt>
                  <c:pt idx="33">
                    <c:v>10.344699865267284</c:v>
                  </c:pt>
                  <c:pt idx="34">
                    <c:v>8.8294923417357545</c:v>
                  </c:pt>
                  <c:pt idx="35">
                    <c:v>10.482854140911481</c:v>
                  </c:pt>
                  <c:pt idx="36">
                    <c:v>8.931864623653242</c:v>
                  </c:pt>
                  <c:pt idx="37">
                    <c:v>9.2331855293768577</c:v>
                  </c:pt>
                  <c:pt idx="38">
                    <c:v>11.163762062222247</c:v>
                  </c:pt>
                  <c:pt idx="39">
                    <c:v>10.512429835648575</c:v>
                  </c:pt>
                  <c:pt idx="40">
                    <c:v>11.499194145242937</c:v>
                  </c:pt>
                  <c:pt idx="41">
                    <c:v>11.56672649825504</c:v>
                  </c:pt>
                  <c:pt idx="42">
                    <c:v>13.000686653117969</c:v>
                  </c:pt>
                  <c:pt idx="43">
                    <c:v>8.8669445154084716</c:v>
                  </c:pt>
                  <c:pt idx="44">
                    <c:v>9.8349114440981946</c:v>
                  </c:pt>
                  <c:pt idx="45">
                    <c:v>9.6963032804741598</c:v>
                  </c:pt>
                  <c:pt idx="46">
                    <c:v>10.755067111408326</c:v>
                  </c:pt>
                  <c:pt idx="47">
                    <c:v>11.32975959612102</c:v>
                  </c:pt>
                  <c:pt idx="48">
                    <c:v>11.860744260335379</c:v>
                  </c:pt>
                  <c:pt idx="49">
                    <c:v>10.578921648507434</c:v>
                  </c:pt>
                  <c:pt idx="50">
                    <c:v>10.649779428148404</c:v>
                  </c:pt>
                  <c:pt idx="51">
                    <c:v>10.874694716442448</c:v>
                  </c:pt>
                  <c:pt idx="52">
                    <c:v>10.222038713016934</c:v>
                  </c:pt>
                  <c:pt idx="53">
                    <c:v>9.6507417997941047</c:v>
                  </c:pt>
                  <c:pt idx="54">
                    <c:v>11.183322375807482</c:v>
                  </c:pt>
                  <c:pt idx="55">
                    <c:v>17.178892409069018</c:v>
                  </c:pt>
                  <c:pt idx="56">
                    <c:v>14.013626705721164</c:v>
                  </c:pt>
                  <c:pt idx="57">
                    <c:v>16.86556432476506</c:v>
                  </c:pt>
                  <c:pt idx="58">
                    <c:v>18.572478849144783</c:v>
                  </c:pt>
                  <c:pt idx="59">
                    <c:v>12.601669732630171</c:v>
                  </c:pt>
                  <c:pt idx="60">
                    <c:v>11.854554508071637</c:v>
                  </c:pt>
                  <c:pt idx="61">
                    <c:v>13.887540939097811</c:v>
                  </c:pt>
                  <c:pt idx="62">
                    <c:v>12.976514636684932</c:v>
                  </c:pt>
                  <c:pt idx="63">
                    <c:v>13.562446162501413</c:v>
                  </c:pt>
                  <c:pt idx="64">
                    <c:v>15.1617578834301</c:v>
                  </c:pt>
                  <c:pt idx="65">
                    <c:v>17.402617041112443</c:v>
                  </c:pt>
                  <c:pt idx="66">
                    <c:v>16.481182500012</c:v>
                  </c:pt>
                  <c:pt idx="67">
                    <c:v>15.269137430710021</c:v>
                  </c:pt>
                  <c:pt idx="68">
                    <c:v>15.584375239684839</c:v>
                  </c:pt>
                  <c:pt idx="69">
                    <c:v>17.641503239314908</c:v>
                  </c:pt>
                  <c:pt idx="70">
                    <c:v>15.994672490131343</c:v>
                  </c:pt>
                  <c:pt idx="71">
                    <c:v>15.180554187588056</c:v>
                  </c:pt>
                  <c:pt idx="72">
                    <c:v>15.927156006090998</c:v>
                  </c:pt>
                  <c:pt idx="73">
                    <c:v>15.219903930065394</c:v>
                  </c:pt>
                  <c:pt idx="74">
                    <c:v>13.465535349690422</c:v>
                  </c:pt>
                  <c:pt idx="75">
                    <c:v>13.06955917017436</c:v>
                  </c:pt>
                  <c:pt idx="76">
                    <c:v>12.582565755781122</c:v>
                  </c:pt>
                  <c:pt idx="77">
                    <c:v>13.543662798889523</c:v>
                  </c:pt>
                  <c:pt idx="78">
                    <c:v>13.937089409542073</c:v>
                  </c:pt>
                  <c:pt idx="79">
                    <c:v>13.975847012146991</c:v>
                  </c:pt>
                </c:numCache>
              </c:numRef>
            </c:pl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'BHI40'!$CS$29:$FT$29</c:f>
              <c:numCache>
                <c:formatCode>General</c:formatCode>
                <c:ptCount val="80"/>
                <c:pt idx="0">
                  <c:v>95.379677507434366</c:v>
                </c:pt>
                <c:pt idx="1">
                  <c:v>96.656761789936112</c:v>
                </c:pt>
                <c:pt idx="2">
                  <c:v>99.179509293606401</c:v>
                </c:pt>
                <c:pt idx="3">
                  <c:v>99.096027053053476</c:v>
                </c:pt>
                <c:pt idx="4">
                  <c:v>98.787347078279637</c:v>
                </c:pt>
                <c:pt idx="5">
                  <c:v>100.26083923792386</c:v>
                </c:pt>
                <c:pt idx="6">
                  <c:v>102.85335493855194</c:v>
                </c:pt>
                <c:pt idx="7">
                  <c:v>101.62026962893862</c:v>
                </c:pt>
                <c:pt idx="8">
                  <c:v>102.33049633587899</c:v>
                </c:pt>
                <c:pt idx="9">
                  <c:v>103.83571713639653</c:v>
                </c:pt>
                <c:pt idx="10">
                  <c:v>105.43492654711351</c:v>
                </c:pt>
                <c:pt idx="11">
                  <c:v>109.0127893929959</c:v>
                </c:pt>
                <c:pt idx="12">
                  <c:v>106.67899016364788</c:v>
                </c:pt>
                <c:pt idx="13">
                  <c:v>99.032696083791009</c:v>
                </c:pt>
                <c:pt idx="14">
                  <c:v>92.68785014987867</c:v>
                </c:pt>
                <c:pt idx="15">
                  <c:v>90.338959466260945</c:v>
                </c:pt>
                <c:pt idx="16">
                  <c:v>89.710072226865449</c:v>
                </c:pt>
                <c:pt idx="17">
                  <c:v>88.61264830371185</c:v>
                </c:pt>
                <c:pt idx="18">
                  <c:v>90.288751542875815</c:v>
                </c:pt>
                <c:pt idx="19">
                  <c:v>91.549976429128108</c:v>
                </c:pt>
                <c:pt idx="20">
                  <c:v>92.909665955266775</c:v>
                </c:pt>
                <c:pt idx="21">
                  <c:v>91.61134513025749</c:v>
                </c:pt>
                <c:pt idx="22">
                  <c:v>89.650194906550126</c:v>
                </c:pt>
                <c:pt idx="23">
                  <c:v>89.374615992708229</c:v>
                </c:pt>
                <c:pt idx="24">
                  <c:v>88.810074118651215</c:v>
                </c:pt>
                <c:pt idx="25">
                  <c:v>88.651018729821516</c:v>
                </c:pt>
                <c:pt idx="26">
                  <c:v>89.986022411804228</c:v>
                </c:pt>
                <c:pt idx="27">
                  <c:v>92.680939417526474</c:v>
                </c:pt>
                <c:pt idx="28">
                  <c:v>94.474185215236886</c:v>
                </c:pt>
                <c:pt idx="29">
                  <c:v>96.043341211539826</c:v>
                </c:pt>
                <c:pt idx="30">
                  <c:v>99.905184072995496</c:v>
                </c:pt>
                <c:pt idx="31">
                  <c:v>101.2958288219529</c:v>
                </c:pt>
                <c:pt idx="32">
                  <c:v>101.42925888155685</c:v>
                </c:pt>
                <c:pt idx="33">
                  <c:v>103.19281455352497</c:v>
                </c:pt>
                <c:pt idx="34">
                  <c:v>106.60814269977469</c:v>
                </c:pt>
                <c:pt idx="35">
                  <c:v>105.60445573315545</c:v>
                </c:pt>
                <c:pt idx="36">
                  <c:v>109.08487620918773</c:v>
                </c:pt>
                <c:pt idx="37">
                  <c:v>110.08995103038862</c:v>
                </c:pt>
                <c:pt idx="38">
                  <c:v>109.46980667834956</c:v>
                </c:pt>
                <c:pt idx="39">
                  <c:v>112.89067215237367</c:v>
                </c:pt>
                <c:pt idx="40">
                  <c:v>113.04072021886324</c:v>
                </c:pt>
                <c:pt idx="41">
                  <c:v>115.00114187212169</c:v>
                </c:pt>
                <c:pt idx="42">
                  <c:v>114.89696726942041</c:v>
                </c:pt>
                <c:pt idx="43">
                  <c:v>119.11353903195732</c:v>
                </c:pt>
                <c:pt idx="44">
                  <c:v>120.09708144878356</c:v>
                </c:pt>
                <c:pt idx="45">
                  <c:v>120.63203692068475</c:v>
                </c:pt>
                <c:pt idx="46">
                  <c:v>122.68972810561371</c:v>
                </c:pt>
                <c:pt idx="47">
                  <c:v>121.74421041240402</c:v>
                </c:pt>
                <c:pt idx="48">
                  <c:v>123.16788301140197</c:v>
                </c:pt>
                <c:pt idx="49">
                  <c:v>124.44927015389072</c:v>
                </c:pt>
                <c:pt idx="50">
                  <c:v>125.75970228636524</c:v>
                </c:pt>
                <c:pt idx="51">
                  <c:v>125.9987882529099</c:v>
                </c:pt>
                <c:pt idx="52">
                  <c:v>129.30666991644131</c:v>
                </c:pt>
                <c:pt idx="53">
                  <c:v>132.09686469976464</c:v>
                </c:pt>
                <c:pt idx="54">
                  <c:v>134.46538578165706</c:v>
                </c:pt>
                <c:pt idx="55">
                  <c:v>131.07372153394317</c:v>
                </c:pt>
                <c:pt idx="56">
                  <c:v>137.2762752359132</c:v>
                </c:pt>
                <c:pt idx="57">
                  <c:v>133.50095320487159</c:v>
                </c:pt>
                <c:pt idx="58">
                  <c:v>127.94389486315816</c:v>
                </c:pt>
                <c:pt idx="59">
                  <c:v>133.78689485228469</c:v>
                </c:pt>
                <c:pt idx="60">
                  <c:v>128.82485356132938</c:v>
                </c:pt>
                <c:pt idx="61">
                  <c:v>125.56954033068507</c:v>
                </c:pt>
                <c:pt idx="62">
                  <c:v>118.1561948974452</c:v>
                </c:pt>
                <c:pt idx="63">
                  <c:v>115.9350103952102</c:v>
                </c:pt>
                <c:pt idx="64">
                  <c:v>111.26996998305138</c:v>
                </c:pt>
                <c:pt idx="65">
                  <c:v>108.00502771132558</c:v>
                </c:pt>
                <c:pt idx="66">
                  <c:v>104.48084202031657</c:v>
                </c:pt>
                <c:pt idx="67">
                  <c:v>104.31117858944447</c:v>
                </c:pt>
                <c:pt idx="68">
                  <c:v>103.36031985168907</c:v>
                </c:pt>
                <c:pt idx="69">
                  <c:v>100.83338010078367</c:v>
                </c:pt>
                <c:pt idx="70">
                  <c:v>99.392114707161952</c:v>
                </c:pt>
                <c:pt idx="71">
                  <c:v>96.064243414819231</c:v>
                </c:pt>
                <c:pt idx="72">
                  <c:v>97.47234717102873</c:v>
                </c:pt>
                <c:pt idx="73">
                  <c:v>97.651877328532606</c:v>
                </c:pt>
                <c:pt idx="74">
                  <c:v>94.392983607138504</c:v>
                </c:pt>
                <c:pt idx="75">
                  <c:v>94.612603827613896</c:v>
                </c:pt>
                <c:pt idx="76">
                  <c:v>93.638640057744468</c:v>
                </c:pt>
                <c:pt idx="77">
                  <c:v>92.696610063122208</c:v>
                </c:pt>
                <c:pt idx="78">
                  <c:v>92.07309948968998</c:v>
                </c:pt>
                <c:pt idx="79">
                  <c:v>94.606191930409963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C-4626-9868-45BF6B32E6FF}"/>
            </c:ext>
          </c:extLst>
        </c:ser>
        <c:ser>
          <c:idx val="1"/>
          <c:order val="1"/>
          <c:tx>
            <c:strRef>
              <c:f>BHI40!$CR$59</c:f>
              <c:strCache>
                <c:ptCount val="1"/>
                <c:pt idx="0">
                  <c:v>Alkohol után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cust"/>
            <c:noEndCap val="0"/>
            <c:minus>
              <c:numRef>
                <c:f>'BHI40'!$CS$60:$FT$60</c:f>
                <c:numCache>
                  <c:formatCode>General</c:formatCode>
                  <c:ptCount val="80"/>
                  <c:pt idx="0">
                    <c:v>5.5696458279167338</c:v>
                  </c:pt>
                  <c:pt idx="1">
                    <c:v>5.8422364482702021</c:v>
                  </c:pt>
                  <c:pt idx="2">
                    <c:v>5.6171940382163221</c:v>
                  </c:pt>
                  <c:pt idx="3">
                    <c:v>6.0287286948909955</c:v>
                  </c:pt>
                  <c:pt idx="4">
                    <c:v>4.9802398996207637</c:v>
                  </c:pt>
                  <c:pt idx="5">
                    <c:v>4.5620606604394283</c:v>
                  </c:pt>
                  <c:pt idx="6">
                    <c:v>3.7823366060528985</c:v>
                  </c:pt>
                  <c:pt idx="7">
                    <c:v>5.6051634312124783</c:v>
                  </c:pt>
                  <c:pt idx="8">
                    <c:v>7.1862151687710014</c:v>
                  </c:pt>
                  <c:pt idx="9">
                    <c:v>5.9918712889200672</c:v>
                  </c:pt>
                  <c:pt idx="10">
                    <c:v>5.4058607160596477</c:v>
                  </c:pt>
                  <c:pt idx="11">
                    <c:v>6.8362560682582449</c:v>
                  </c:pt>
                  <c:pt idx="12">
                    <c:v>10.129273643877442</c:v>
                  </c:pt>
                  <c:pt idx="13">
                    <c:v>12.450769915065999</c:v>
                  </c:pt>
                  <c:pt idx="14">
                    <c:v>12.641636674527494</c:v>
                  </c:pt>
                  <c:pt idx="15">
                    <c:v>11.324264008388257</c:v>
                  </c:pt>
                  <c:pt idx="16">
                    <c:v>8.6129618277056732</c:v>
                  </c:pt>
                  <c:pt idx="17">
                    <c:v>7.3957649348249808</c:v>
                  </c:pt>
                  <c:pt idx="18">
                    <c:v>5.5439817339181676</c:v>
                  </c:pt>
                  <c:pt idx="19">
                    <c:v>5.8066503369583113</c:v>
                  </c:pt>
                  <c:pt idx="20">
                    <c:v>5.7585471516899664</c:v>
                  </c:pt>
                  <c:pt idx="21">
                    <c:v>6.9448458282597541</c:v>
                  </c:pt>
                  <c:pt idx="22">
                    <c:v>7.0942456348534542</c:v>
                  </c:pt>
                  <c:pt idx="23">
                    <c:v>7.5308092385899963</c:v>
                  </c:pt>
                  <c:pt idx="24">
                    <c:v>8.480749083187515</c:v>
                  </c:pt>
                  <c:pt idx="25">
                    <c:v>6.7552727613813168</c:v>
                  </c:pt>
                  <c:pt idx="26">
                    <c:v>7.3343945734821254</c:v>
                  </c:pt>
                  <c:pt idx="27">
                    <c:v>8.0725840180863955</c:v>
                  </c:pt>
                  <c:pt idx="28">
                    <c:v>7.5628306965488035</c:v>
                  </c:pt>
                  <c:pt idx="29">
                    <c:v>8.0460852942909824</c:v>
                  </c:pt>
                  <c:pt idx="30">
                    <c:v>8.9688645510004505</c:v>
                  </c:pt>
                  <c:pt idx="31">
                    <c:v>9.4878407551854238</c:v>
                  </c:pt>
                  <c:pt idx="32">
                    <c:v>10.987901579357681</c:v>
                  </c:pt>
                  <c:pt idx="33">
                    <c:v>11.496324388397358</c:v>
                  </c:pt>
                  <c:pt idx="34">
                    <c:v>12.05346228118044</c:v>
                  </c:pt>
                  <c:pt idx="35">
                    <c:v>11.04984306217287</c:v>
                  </c:pt>
                  <c:pt idx="36">
                    <c:v>11.17767980903019</c:v>
                  </c:pt>
                  <c:pt idx="37">
                    <c:v>10.021187089179943</c:v>
                  </c:pt>
                  <c:pt idx="38">
                    <c:v>10.214866214754903</c:v>
                  </c:pt>
                  <c:pt idx="39">
                    <c:v>9.9348742990016969</c:v>
                  </c:pt>
                  <c:pt idx="40">
                    <c:v>10.681876986713796</c:v>
                  </c:pt>
                  <c:pt idx="41">
                    <c:v>11.991508413803608</c:v>
                  </c:pt>
                  <c:pt idx="42">
                    <c:v>13.468484037009622</c:v>
                  </c:pt>
                  <c:pt idx="43">
                    <c:v>14.635072965898891</c:v>
                  </c:pt>
                  <c:pt idx="44">
                    <c:v>13.897697976785844</c:v>
                  </c:pt>
                  <c:pt idx="45">
                    <c:v>13.59025930122356</c:v>
                  </c:pt>
                  <c:pt idx="46">
                    <c:v>14.287452935098083</c:v>
                  </c:pt>
                  <c:pt idx="47">
                    <c:v>13.93650046575536</c:v>
                  </c:pt>
                  <c:pt idx="48">
                    <c:v>13.2170444346326</c:v>
                  </c:pt>
                  <c:pt idx="49">
                    <c:v>13.671391279545908</c:v>
                  </c:pt>
                  <c:pt idx="50">
                    <c:v>11.706698932178027</c:v>
                  </c:pt>
                  <c:pt idx="51">
                    <c:v>10.981462528390495</c:v>
                  </c:pt>
                  <c:pt idx="52">
                    <c:v>13.923982304469623</c:v>
                  </c:pt>
                  <c:pt idx="53">
                    <c:v>12.720924795515836</c:v>
                  </c:pt>
                  <c:pt idx="54">
                    <c:v>15.436594600169053</c:v>
                  </c:pt>
                  <c:pt idx="55">
                    <c:v>15.86911994621331</c:v>
                  </c:pt>
                  <c:pt idx="56">
                    <c:v>16.441293872597239</c:v>
                  </c:pt>
                  <c:pt idx="57">
                    <c:v>16.017964266687297</c:v>
                  </c:pt>
                  <c:pt idx="58">
                    <c:v>14.650713761310993</c:v>
                  </c:pt>
                  <c:pt idx="59">
                    <c:v>13.544353687425943</c:v>
                  </c:pt>
                  <c:pt idx="60">
                    <c:v>16.732470692294683</c:v>
                  </c:pt>
                  <c:pt idx="61">
                    <c:v>14.274585981162025</c:v>
                  </c:pt>
                  <c:pt idx="62">
                    <c:v>15.557729281847935</c:v>
                  </c:pt>
                  <c:pt idx="63">
                    <c:v>15.625471027937669</c:v>
                  </c:pt>
                  <c:pt idx="64">
                    <c:v>16.83424078888477</c:v>
                  </c:pt>
                  <c:pt idx="65">
                    <c:v>15.706838782617034</c:v>
                  </c:pt>
                  <c:pt idx="66">
                    <c:v>15.259625664073747</c:v>
                  </c:pt>
                  <c:pt idx="67">
                    <c:v>15.654328580611665</c:v>
                  </c:pt>
                  <c:pt idx="68">
                    <c:v>17.619295246796398</c:v>
                  </c:pt>
                  <c:pt idx="69">
                    <c:v>17.549073405053104</c:v>
                  </c:pt>
                  <c:pt idx="70">
                    <c:v>17.332735744515869</c:v>
                  </c:pt>
                  <c:pt idx="71">
                    <c:v>17.491294838378497</c:v>
                  </c:pt>
                  <c:pt idx="72">
                    <c:v>18.004757408071594</c:v>
                  </c:pt>
                  <c:pt idx="73">
                    <c:v>17.502900674814512</c:v>
                  </c:pt>
                  <c:pt idx="74">
                    <c:v>15.85463568542524</c:v>
                  </c:pt>
                  <c:pt idx="75">
                    <c:v>16.135471447539054</c:v>
                  </c:pt>
                  <c:pt idx="76">
                    <c:v>14.33564991741072</c:v>
                  </c:pt>
                  <c:pt idx="77">
                    <c:v>13.890056644752153</c:v>
                  </c:pt>
                  <c:pt idx="78">
                    <c:v>15.596837877231179</c:v>
                  </c:pt>
                  <c:pt idx="79">
                    <c:v>14.488026341739891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val>
            <c:numRef>
              <c:f>'BHI40'!$CS$59:$FT$59</c:f>
              <c:numCache>
                <c:formatCode>General</c:formatCode>
                <c:ptCount val="80"/>
                <c:pt idx="0">
                  <c:v>100.26829301604545</c:v>
                </c:pt>
                <c:pt idx="1">
                  <c:v>100.86518474585674</c:v>
                </c:pt>
                <c:pt idx="2">
                  <c:v>101.26200713895452</c:v>
                </c:pt>
                <c:pt idx="3">
                  <c:v>100.13948942640874</c:v>
                </c:pt>
                <c:pt idx="4">
                  <c:v>100.46901623994471</c:v>
                </c:pt>
                <c:pt idx="5">
                  <c:v>100.71276125908562</c:v>
                </c:pt>
                <c:pt idx="6">
                  <c:v>100.717217985849</c:v>
                </c:pt>
                <c:pt idx="7">
                  <c:v>99.529445261195036</c:v>
                </c:pt>
                <c:pt idx="8">
                  <c:v>98.518459334566728</c:v>
                </c:pt>
                <c:pt idx="9">
                  <c:v>97.518125592093455</c:v>
                </c:pt>
                <c:pt idx="10">
                  <c:v>99.181943997482577</c:v>
                </c:pt>
                <c:pt idx="11">
                  <c:v>99.356781405479211</c:v>
                </c:pt>
                <c:pt idx="12">
                  <c:v>95.823232452462193</c:v>
                </c:pt>
                <c:pt idx="13">
                  <c:v>91.521405233533827</c:v>
                </c:pt>
                <c:pt idx="14">
                  <c:v>85.517984204443394</c:v>
                </c:pt>
                <c:pt idx="15">
                  <c:v>81.632362221438939</c:v>
                </c:pt>
                <c:pt idx="16">
                  <c:v>80.772775737547889</c:v>
                </c:pt>
                <c:pt idx="17">
                  <c:v>81.102097717360962</c:v>
                </c:pt>
                <c:pt idx="18">
                  <c:v>81.560205171115328</c:v>
                </c:pt>
                <c:pt idx="19">
                  <c:v>82.710533009625465</c:v>
                </c:pt>
                <c:pt idx="20">
                  <c:v>82.391042053623295</c:v>
                </c:pt>
                <c:pt idx="21">
                  <c:v>83.844020992155151</c:v>
                </c:pt>
                <c:pt idx="22">
                  <c:v>84.385924108898834</c:v>
                </c:pt>
                <c:pt idx="23">
                  <c:v>85.76805292756076</c:v>
                </c:pt>
                <c:pt idx="24">
                  <c:v>85.978869009963347</c:v>
                </c:pt>
                <c:pt idx="25">
                  <c:v>87.013481027752675</c:v>
                </c:pt>
                <c:pt idx="26">
                  <c:v>86.409160482768897</c:v>
                </c:pt>
                <c:pt idx="27">
                  <c:v>87.337025697118776</c:v>
                </c:pt>
                <c:pt idx="28">
                  <c:v>88.234774502934741</c:v>
                </c:pt>
                <c:pt idx="29">
                  <c:v>89.381869024374097</c:v>
                </c:pt>
                <c:pt idx="30">
                  <c:v>90.585475387672702</c:v>
                </c:pt>
                <c:pt idx="31">
                  <c:v>91.989549638742005</c:v>
                </c:pt>
                <c:pt idx="32">
                  <c:v>93.352527583764356</c:v>
                </c:pt>
                <c:pt idx="33">
                  <c:v>96.086282496398056</c:v>
                </c:pt>
                <c:pt idx="34">
                  <c:v>98.480984391223842</c:v>
                </c:pt>
                <c:pt idx="35">
                  <c:v>98.144687719000501</c:v>
                </c:pt>
                <c:pt idx="36">
                  <c:v>101.80244483431841</c:v>
                </c:pt>
                <c:pt idx="37">
                  <c:v>104.96627679208443</c:v>
                </c:pt>
                <c:pt idx="38">
                  <c:v>104.39265331892972</c:v>
                </c:pt>
                <c:pt idx="39">
                  <c:v>104.10329416799375</c:v>
                </c:pt>
                <c:pt idx="40">
                  <c:v>104.34868278860299</c:v>
                </c:pt>
                <c:pt idx="41">
                  <c:v>104.58630195002661</c:v>
                </c:pt>
                <c:pt idx="42">
                  <c:v>105.5285457746328</c:v>
                </c:pt>
                <c:pt idx="43">
                  <c:v>108.70667991552686</c:v>
                </c:pt>
                <c:pt idx="44">
                  <c:v>111.03010665736518</c:v>
                </c:pt>
                <c:pt idx="45">
                  <c:v>113.00837646542541</c:v>
                </c:pt>
                <c:pt idx="46">
                  <c:v>113.85579262189927</c:v>
                </c:pt>
                <c:pt idx="47">
                  <c:v>115.42841062609243</c:v>
                </c:pt>
                <c:pt idx="48">
                  <c:v>115.13990778981859</c:v>
                </c:pt>
                <c:pt idx="49">
                  <c:v>113.94869757853434</c:v>
                </c:pt>
                <c:pt idx="50">
                  <c:v>115.71536763372031</c:v>
                </c:pt>
                <c:pt idx="51">
                  <c:v>110.79916788839826</c:v>
                </c:pt>
                <c:pt idx="52">
                  <c:v>116.5120950877583</c:v>
                </c:pt>
                <c:pt idx="53">
                  <c:v>121.75623909890508</c:v>
                </c:pt>
                <c:pt idx="54">
                  <c:v>124.17028777328616</c:v>
                </c:pt>
                <c:pt idx="55">
                  <c:v>128.50061821619195</c:v>
                </c:pt>
                <c:pt idx="56">
                  <c:v>129.54025449187918</c:v>
                </c:pt>
                <c:pt idx="57">
                  <c:v>124.1565834149069</c:v>
                </c:pt>
                <c:pt idx="58">
                  <c:v>123.18114790128224</c:v>
                </c:pt>
                <c:pt idx="59">
                  <c:v>124.21013367284495</c:v>
                </c:pt>
                <c:pt idx="60">
                  <c:v>117.07950811903761</c:v>
                </c:pt>
                <c:pt idx="61">
                  <c:v>115.51147365079818</c:v>
                </c:pt>
                <c:pt idx="62">
                  <c:v>112.75610025748054</c:v>
                </c:pt>
                <c:pt idx="63">
                  <c:v>110.82796747468632</c:v>
                </c:pt>
                <c:pt idx="64">
                  <c:v>109.48942639328732</c:v>
                </c:pt>
                <c:pt idx="65">
                  <c:v>107.24943623626309</c:v>
                </c:pt>
                <c:pt idx="66">
                  <c:v>105.25422157648212</c:v>
                </c:pt>
                <c:pt idx="67">
                  <c:v>103.46649129777283</c:v>
                </c:pt>
                <c:pt idx="68">
                  <c:v>102.59098197000685</c:v>
                </c:pt>
                <c:pt idx="69">
                  <c:v>102.09439799993325</c:v>
                </c:pt>
                <c:pt idx="70">
                  <c:v>100.41040913619595</c:v>
                </c:pt>
                <c:pt idx="71">
                  <c:v>100.62249977988236</c:v>
                </c:pt>
                <c:pt idx="72">
                  <c:v>98.026220882689216</c:v>
                </c:pt>
                <c:pt idx="73">
                  <c:v>96.470610923277036</c:v>
                </c:pt>
                <c:pt idx="74">
                  <c:v>95.58568691300799</c:v>
                </c:pt>
                <c:pt idx="75">
                  <c:v>95.025456933289021</c:v>
                </c:pt>
                <c:pt idx="76">
                  <c:v>95.648883709449862</c:v>
                </c:pt>
                <c:pt idx="77">
                  <c:v>93.185136492760932</c:v>
                </c:pt>
                <c:pt idx="78">
                  <c:v>91.588376645237091</c:v>
                </c:pt>
                <c:pt idx="79">
                  <c:v>94.409849805764267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C-4626-9868-45BF6B32E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510688"/>
        <c:axId val="1"/>
      </c:lineChart>
      <c:catAx>
        <c:axId val="47651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hu-HU" sz="1600" b="1" i="0" u="none" strike="noStrike" baseline="0" dirty="0" err="1" smtClean="0">
                    <a:effectLst/>
                  </a:rPr>
                  <a:t>time</a:t>
                </a:r>
                <a:r>
                  <a:rPr lang="hu-HU" sz="1600" b="1" i="0" u="none" strike="noStrike" baseline="0" dirty="0" smtClean="0">
                    <a:effectLst/>
                  </a:rPr>
                  <a:t> </a:t>
                </a:r>
                <a:r>
                  <a:rPr lang="hu-HU" sz="1600" b="1" i="0" u="none" strike="noStrike" baseline="0" dirty="0">
                    <a:effectLst/>
                  </a:rPr>
                  <a:t>(s)</a:t>
                </a:r>
                <a:endParaRPr lang="en-GB" sz="1600" dirty="0"/>
              </a:p>
            </c:rich>
          </c:tx>
          <c:layout>
            <c:manualLayout>
              <c:xMode val="edge"/>
              <c:yMode val="edge"/>
              <c:x val="0.48105383034416588"/>
              <c:y val="0.8749330125719406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noMultiLvlLbl val="0"/>
      </c:catAx>
      <c:valAx>
        <c:axId val="1"/>
        <c:scaling>
          <c:orientation val="minMax"/>
          <c:max val="153"/>
          <c:min val="6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i="0" baseline="0" dirty="0" err="1" smtClean="0">
                    <a:effectLst/>
                  </a:rPr>
                  <a:t>relative</a:t>
                </a:r>
                <a:r>
                  <a:rPr lang="hu-HU" sz="1400" b="1" i="0" baseline="0" dirty="0" smtClean="0">
                    <a:effectLst/>
                  </a:rPr>
                  <a:t> </a:t>
                </a:r>
                <a:r>
                  <a:rPr lang="hu-HU" sz="1400" b="1" i="0" baseline="0" dirty="0" err="1" smtClean="0">
                    <a:effectLst/>
                  </a:rPr>
                  <a:t>mean</a:t>
                </a:r>
                <a:r>
                  <a:rPr lang="hu-HU" sz="1400" b="1" i="0" baseline="0" dirty="0" smtClean="0">
                    <a:effectLst/>
                  </a:rPr>
                  <a:t> flow </a:t>
                </a:r>
                <a:r>
                  <a:rPr lang="hu-HU" sz="1400" b="1" i="0" baseline="0" dirty="0" err="1" smtClean="0">
                    <a:effectLst/>
                  </a:rPr>
                  <a:t>velocity</a:t>
                </a:r>
                <a:r>
                  <a:rPr lang="hu-HU" sz="1400" b="1" i="0" baseline="0" dirty="0" smtClean="0">
                    <a:effectLst/>
                  </a:rPr>
                  <a:t> </a:t>
                </a:r>
                <a:r>
                  <a:rPr lang="hu-HU" sz="1400" b="1" i="0" baseline="0" dirty="0">
                    <a:effectLst/>
                  </a:rPr>
                  <a:t>(%)</a:t>
                </a:r>
                <a:endParaRPr lang="en-GB" sz="1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13862533251677E-3"/>
              <c:y val="0.16708322035686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10688"/>
        <c:crosses val="autoZero"/>
        <c:crossBetween val="between"/>
        <c:majorUnit val="1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8848163666860693"/>
          <c:y val="0.92913043985823007"/>
          <c:w val="0.41338608006946437"/>
          <c:h val="7.0869560141769955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hu-HU" sz="1400" b="1" i="0" baseline="0" dirty="0" err="1" smtClean="0">
                <a:effectLst/>
              </a:rPr>
              <a:t>Changes</a:t>
            </a:r>
            <a:r>
              <a:rPr lang="hu-HU" sz="1400" b="1" i="0" baseline="0" dirty="0" smtClean="0">
                <a:effectLst/>
              </a:rPr>
              <a:t> of </a:t>
            </a:r>
            <a:r>
              <a:rPr lang="hu-HU" sz="1400" b="1" i="0" baseline="0" dirty="0" err="1" smtClean="0">
                <a:effectLst/>
              </a:rPr>
              <a:t>the</a:t>
            </a:r>
            <a:r>
              <a:rPr lang="hu-HU" sz="1400" b="1" i="0" baseline="0" dirty="0" smtClean="0">
                <a:effectLst/>
              </a:rPr>
              <a:t> </a:t>
            </a:r>
            <a:r>
              <a:rPr lang="hu-HU" sz="1400" b="1" i="0" baseline="0" dirty="0" err="1" smtClean="0">
                <a:effectLst/>
              </a:rPr>
              <a:t>blood</a:t>
            </a:r>
            <a:r>
              <a:rPr lang="hu-HU" sz="1400" b="1" i="0" baseline="0" dirty="0" smtClean="0">
                <a:effectLst/>
              </a:rPr>
              <a:t> </a:t>
            </a:r>
            <a:r>
              <a:rPr lang="hu-HU" sz="1400" b="1" i="0" baseline="0" dirty="0" err="1" smtClean="0">
                <a:effectLst/>
              </a:rPr>
              <a:t>flov</a:t>
            </a:r>
            <a:r>
              <a:rPr lang="hu-HU" sz="1400" b="1" i="0" baseline="0" dirty="0" smtClean="0">
                <a:effectLst/>
              </a:rPr>
              <a:t> </a:t>
            </a:r>
            <a:r>
              <a:rPr lang="hu-HU" sz="1400" b="1" i="0" baseline="0" dirty="0" err="1" smtClean="0">
                <a:effectLst/>
              </a:rPr>
              <a:t>velocity</a:t>
            </a:r>
            <a:r>
              <a:rPr lang="hu-HU" sz="1400" b="1" i="0" baseline="0" dirty="0" smtClean="0">
                <a:effectLst/>
              </a:rPr>
              <a:t> in </a:t>
            </a:r>
            <a:r>
              <a:rPr lang="hu-HU" sz="1400" b="1" i="0" baseline="0" dirty="0" err="1" smtClean="0">
                <a:effectLst/>
              </a:rPr>
              <a:t>the</a:t>
            </a:r>
            <a:r>
              <a:rPr lang="hu-HU" sz="1400" b="1" i="0" baseline="0" dirty="0" smtClean="0">
                <a:effectLst/>
              </a:rPr>
              <a:t> PCA during </a:t>
            </a:r>
            <a:r>
              <a:rPr lang="hu-HU" sz="1400" b="1" i="0" baseline="0" dirty="0" err="1" smtClean="0">
                <a:effectLst/>
              </a:rPr>
              <a:t>reading</a:t>
            </a:r>
            <a:endParaRPr lang="en-GB" sz="1400" dirty="0" smtClean="0">
              <a:effectLst/>
            </a:endParaRPr>
          </a:p>
          <a:p>
            <a:pPr>
              <a:defRPr/>
            </a:pPr>
            <a:r>
              <a:rPr lang="hu-HU" sz="1400" b="0" i="0" baseline="0" dirty="0" smtClean="0">
                <a:effectLst/>
              </a:rPr>
              <a:t>(</a:t>
            </a:r>
            <a:r>
              <a:rPr lang="hu-HU" sz="1400" b="0" i="0" baseline="0" dirty="0" err="1" smtClean="0">
                <a:effectLst/>
              </a:rPr>
              <a:t>relative</a:t>
            </a:r>
            <a:r>
              <a:rPr lang="hu-HU" sz="1400" b="0" i="0" baseline="0" dirty="0" smtClean="0">
                <a:effectLst/>
              </a:rPr>
              <a:t> </a:t>
            </a:r>
            <a:r>
              <a:rPr lang="hu-HU" sz="1400" b="0" i="0" baseline="0" dirty="0" err="1" smtClean="0">
                <a:effectLst/>
              </a:rPr>
              <a:t>mean</a:t>
            </a:r>
            <a:r>
              <a:rPr lang="hu-HU" sz="1400" b="0" i="0" baseline="0" dirty="0" smtClean="0">
                <a:effectLst/>
              </a:rPr>
              <a:t> flow </a:t>
            </a:r>
            <a:r>
              <a:rPr lang="hu-HU" sz="1400" b="0" i="0" baseline="0" dirty="0" err="1" smtClean="0">
                <a:effectLst/>
              </a:rPr>
              <a:t>velocity</a:t>
            </a:r>
            <a:r>
              <a:rPr lang="hu-HU" sz="1400" b="0" i="0" baseline="0" dirty="0" smtClean="0">
                <a:effectLst/>
              </a:rPr>
              <a:t>, </a:t>
            </a:r>
            <a:r>
              <a:rPr lang="hu-HU" sz="1400" b="0" i="0" baseline="0" dirty="0" err="1" smtClean="0">
                <a:effectLst/>
              </a:rPr>
              <a:t>mean</a:t>
            </a:r>
            <a:r>
              <a:rPr lang="en-US" sz="1400" b="0" i="0" baseline="0" dirty="0" smtClean="0">
                <a:effectLst/>
              </a:rPr>
              <a:t>±</a:t>
            </a:r>
            <a:r>
              <a:rPr lang="hu-HU" sz="1400" b="0" i="0" baseline="0" dirty="0" smtClean="0">
                <a:effectLst/>
              </a:rPr>
              <a:t>SD)</a:t>
            </a:r>
            <a:endParaRPr lang="en-GB" sz="1400" dirty="0" smtClean="0">
              <a:effectLst/>
            </a:endParaRPr>
          </a:p>
        </c:rich>
      </c:tx>
      <c:layout>
        <c:manualLayout>
          <c:xMode val="edge"/>
          <c:yMode val="edge"/>
          <c:x val="0.14172438966754983"/>
          <c:y val="8.32717517399279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37321677765485"/>
          <c:y val="0.23254437869822489"/>
          <c:w val="0.85186510777061941"/>
          <c:h val="0.56919753374023518"/>
        </c:manualLayout>
      </c:layout>
      <c:lineChart>
        <c:grouping val="standard"/>
        <c:varyColors val="0"/>
        <c:ser>
          <c:idx val="0"/>
          <c:order val="0"/>
          <c:tx>
            <c:strRef>
              <c:f>'STAT (olv) B+J'!$D$237</c:f>
              <c:strCache>
                <c:ptCount val="1"/>
                <c:pt idx="0">
                  <c:v>Alkohol előtt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'STAT (olv) B+J'!$E$238:$BL$238</c:f>
                <c:numCache>
                  <c:formatCode>General</c:formatCode>
                  <c:ptCount val="60"/>
                  <c:pt idx="0">
                    <c:v>6.8044504552183804</c:v>
                  </c:pt>
                  <c:pt idx="1">
                    <c:v>6.9344882803176331</c:v>
                  </c:pt>
                  <c:pt idx="2">
                    <c:v>7.0816187485005297</c:v>
                  </c:pt>
                  <c:pt idx="3">
                    <c:v>7.4608105374361973</c:v>
                  </c:pt>
                  <c:pt idx="4">
                    <c:v>6.721778490245387</c:v>
                  </c:pt>
                  <c:pt idx="5">
                    <c:v>6.3114187898517358</c:v>
                  </c:pt>
                  <c:pt idx="6">
                    <c:v>5.565015513211911</c:v>
                  </c:pt>
                  <c:pt idx="7">
                    <c:v>4.1649747898647647</c:v>
                  </c:pt>
                  <c:pt idx="8">
                    <c:v>3.7199531723122043</c:v>
                  </c:pt>
                  <c:pt idx="9">
                    <c:v>3.0248236127698771</c:v>
                  </c:pt>
                  <c:pt idx="10">
                    <c:v>2.7881408319992231</c:v>
                  </c:pt>
                  <c:pt idx="11">
                    <c:v>2.415672990425525</c:v>
                  </c:pt>
                  <c:pt idx="12">
                    <c:v>2.3423409228389391</c:v>
                  </c:pt>
                  <c:pt idx="13">
                    <c:v>2.0924732612215093</c:v>
                  </c:pt>
                  <c:pt idx="14">
                    <c:v>1.4074290881624625</c:v>
                  </c:pt>
                  <c:pt idx="15">
                    <c:v>1.3148841492183982</c:v>
                  </c:pt>
                  <c:pt idx="16">
                    <c:v>1.7468687550456188</c:v>
                  </c:pt>
                  <c:pt idx="17">
                    <c:v>1.508456391423556</c:v>
                  </c:pt>
                  <c:pt idx="18">
                    <c:v>2.0671458476845856</c:v>
                  </c:pt>
                  <c:pt idx="19">
                    <c:v>2.4859836526468753</c:v>
                  </c:pt>
                  <c:pt idx="20">
                    <c:v>2.9160533685700809</c:v>
                  </c:pt>
                  <c:pt idx="21">
                    <c:v>3.0374520611722562</c:v>
                  </c:pt>
                  <c:pt idx="22">
                    <c:v>3.0363073143707924</c:v>
                  </c:pt>
                  <c:pt idx="23">
                    <c:v>3.5997587732195839</c:v>
                  </c:pt>
                  <c:pt idx="24">
                    <c:v>3.8002607836370745</c:v>
                  </c:pt>
                  <c:pt idx="25">
                    <c:v>4.5902405433709674</c:v>
                  </c:pt>
                  <c:pt idx="26">
                    <c:v>5.3314690242957727</c:v>
                  </c:pt>
                  <c:pt idx="27">
                    <c:v>6.0047177860252807</c:v>
                  </c:pt>
                  <c:pt idx="28">
                    <c:v>6.4942706189591473</c:v>
                  </c:pt>
                  <c:pt idx="29">
                    <c:v>6.3636467773948908</c:v>
                  </c:pt>
                  <c:pt idx="30">
                    <c:v>7.3738377299897202</c:v>
                  </c:pt>
                  <c:pt idx="31">
                    <c:v>8.1285807117067606</c:v>
                  </c:pt>
                  <c:pt idx="32">
                    <c:v>8.5033909986081948</c:v>
                  </c:pt>
                  <c:pt idx="33">
                    <c:v>8.4787869461873449</c:v>
                  </c:pt>
                  <c:pt idx="34">
                    <c:v>8.2034589007235006</c:v>
                  </c:pt>
                  <c:pt idx="35">
                    <c:v>7.9317141323309315</c:v>
                  </c:pt>
                  <c:pt idx="36">
                    <c:v>7.4290965837772092</c:v>
                  </c:pt>
                  <c:pt idx="37">
                    <c:v>7.2774715913086458</c:v>
                  </c:pt>
                  <c:pt idx="38">
                    <c:v>7.2032299308812515</c:v>
                  </c:pt>
                  <c:pt idx="39">
                    <c:v>7.5118573848220667</c:v>
                  </c:pt>
                  <c:pt idx="40">
                    <c:v>7.4623392210428374</c:v>
                  </c:pt>
                  <c:pt idx="41">
                    <c:v>7.3378790094009982</c:v>
                  </c:pt>
                  <c:pt idx="42">
                    <c:v>7.2971650393786529</c:v>
                  </c:pt>
                  <c:pt idx="43">
                    <c:v>7.0298521651691566</c:v>
                  </c:pt>
                  <c:pt idx="44">
                    <c:v>7.7448320720202535</c:v>
                  </c:pt>
                  <c:pt idx="45">
                    <c:v>7.7030554317751996</c:v>
                  </c:pt>
                  <c:pt idx="46">
                    <c:v>7.7034747515758779</c:v>
                  </c:pt>
                  <c:pt idx="47">
                    <c:v>7.8163647353844441</c:v>
                  </c:pt>
                  <c:pt idx="48">
                    <c:v>7.8497064641953331</c:v>
                  </c:pt>
                  <c:pt idx="49">
                    <c:v>7.873478857700456</c:v>
                  </c:pt>
                  <c:pt idx="50">
                    <c:v>7.9645079526290612</c:v>
                  </c:pt>
                  <c:pt idx="51">
                    <c:v>7.4504062648811713</c:v>
                  </c:pt>
                  <c:pt idx="52">
                    <c:v>7.003302478877826</c:v>
                  </c:pt>
                  <c:pt idx="53">
                    <c:v>7.5036281548214951</c:v>
                  </c:pt>
                  <c:pt idx="54">
                    <c:v>7.3931870517816041</c:v>
                  </c:pt>
                  <c:pt idx="55">
                    <c:v>7.3639693918360232</c:v>
                  </c:pt>
                  <c:pt idx="56">
                    <c:v>7.3410189371421186</c:v>
                  </c:pt>
                  <c:pt idx="57">
                    <c:v>7.5086275714851247</c:v>
                  </c:pt>
                  <c:pt idx="58">
                    <c:v>7.2591683911092142</c:v>
                  </c:pt>
                  <c:pt idx="59">
                    <c:v>7.3790695653831682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'STAT (olv) B+J'!$E$236:$BL$236</c:f>
              <c:numCache>
                <c:formatCode>0</c:formatCode>
                <c:ptCount val="60"/>
                <c:pt idx="0">
                  <c:v>-20</c:v>
                </c:pt>
                <c:pt idx="1">
                  <c:v>-19</c:v>
                </c:pt>
                <c:pt idx="2">
                  <c:v>-18</c:v>
                </c:pt>
                <c:pt idx="3">
                  <c:v>-17</c:v>
                </c:pt>
                <c:pt idx="4">
                  <c:v>-16</c:v>
                </c:pt>
                <c:pt idx="5">
                  <c:v>-15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-11</c:v>
                </c:pt>
                <c:pt idx="10">
                  <c:v>-10</c:v>
                </c:pt>
                <c:pt idx="11">
                  <c:v>-9</c:v>
                </c:pt>
                <c:pt idx="12">
                  <c:v>-8</c:v>
                </c:pt>
                <c:pt idx="13">
                  <c:v>-7</c:v>
                </c:pt>
                <c:pt idx="14">
                  <c:v>-6</c:v>
                </c:pt>
                <c:pt idx="15">
                  <c:v>-5</c:v>
                </c:pt>
                <c:pt idx="16">
                  <c:v>-4</c:v>
                </c:pt>
                <c:pt idx="17">
                  <c:v>-3</c:v>
                </c:pt>
                <c:pt idx="18">
                  <c:v>-2</c:v>
                </c:pt>
                <c:pt idx="19">
                  <c:v>-1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  <c:pt idx="53">
                  <c:v>33</c:v>
                </c:pt>
                <c:pt idx="54">
                  <c:v>34</c:v>
                </c:pt>
                <c:pt idx="55">
                  <c:v>35</c:v>
                </c:pt>
                <c:pt idx="56">
                  <c:v>36</c:v>
                </c:pt>
                <c:pt idx="57">
                  <c:v>37</c:v>
                </c:pt>
                <c:pt idx="58">
                  <c:v>38</c:v>
                </c:pt>
                <c:pt idx="59">
                  <c:v>39</c:v>
                </c:pt>
              </c:numCache>
            </c:numRef>
          </c:cat>
          <c:val>
            <c:numRef>
              <c:f>'STAT (olv) B+J'!$E$237:$BL$237</c:f>
              <c:numCache>
                <c:formatCode>0.00</c:formatCode>
                <c:ptCount val="60"/>
                <c:pt idx="0">
                  <c:v>117.92928785597715</c:v>
                </c:pt>
                <c:pt idx="1">
                  <c:v>117.93092503764156</c:v>
                </c:pt>
                <c:pt idx="2">
                  <c:v>118.13863133981965</c:v>
                </c:pt>
                <c:pt idx="3">
                  <c:v>117.58327936916785</c:v>
                </c:pt>
                <c:pt idx="4">
                  <c:v>117.22553702823397</c:v>
                </c:pt>
                <c:pt idx="5">
                  <c:v>114.33262080812906</c:v>
                </c:pt>
                <c:pt idx="6">
                  <c:v>110.06581958174844</c:v>
                </c:pt>
                <c:pt idx="7">
                  <c:v>106.2555174708491</c:v>
                </c:pt>
                <c:pt idx="8">
                  <c:v>103.40061210117146</c:v>
                </c:pt>
                <c:pt idx="9">
                  <c:v>102.08506652691788</c:v>
                </c:pt>
                <c:pt idx="10">
                  <c:v>101.49086844887518</c:v>
                </c:pt>
                <c:pt idx="11">
                  <c:v>100.75985918345491</c:v>
                </c:pt>
                <c:pt idx="12">
                  <c:v>100.754289777735</c:v>
                </c:pt>
                <c:pt idx="13">
                  <c:v>100.11096390679948</c:v>
                </c:pt>
                <c:pt idx="14">
                  <c:v>100.16121524987076</c:v>
                </c:pt>
                <c:pt idx="15">
                  <c:v>100.05138429563108</c:v>
                </c:pt>
                <c:pt idx="16">
                  <c:v>99.833240678279793</c:v>
                </c:pt>
                <c:pt idx="17">
                  <c:v>99.888676092306426</c:v>
                </c:pt>
                <c:pt idx="18">
                  <c:v>99.954519777112438</c:v>
                </c:pt>
                <c:pt idx="19">
                  <c:v>99.771966408356292</c:v>
                </c:pt>
                <c:pt idx="20">
                  <c:v>102.21108997534857</c:v>
                </c:pt>
                <c:pt idx="21">
                  <c:v>101.74460638007201</c:v>
                </c:pt>
                <c:pt idx="22">
                  <c:v>102.21455363129762</c:v>
                </c:pt>
                <c:pt idx="23">
                  <c:v>105.2951303626098</c:v>
                </c:pt>
                <c:pt idx="24">
                  <c:v>110.64220683472065</c:v>
                </c:pt>
                <c:pt idx="25">
                  <c:v>115.1023299900352</c:v>
                </c:pt>
                <c:pt idx="26">
                  <c:v>119.25590505403359</c:v>
                </c:pt>
                <c:pt idx="27">
                  <c:v>121.08921289621932</c:v>
                </c:pt>
                <c:pt idx="28">
                  <c:v>122.04876354326494</c:v>
                </c:pt>
                <c:pt idx="29">
                  <c:v>122.61299536468506</c:v>
                </c:pt>
                <c:pt idx="30">
                  <c:v>122.71190457171286</c:v>
                </c:pt>
                <c:pt idx="31">
                  <c:v>122.95475045830992</c:v>
                </c:pt>
                <c:pt idx="32">
                  <c:v>123.49390856856706</c:v>
                </c:pt>
                <c:pt idx="33">
                  <c:v>123.42332963813722</c:v>
                </c:pt>
                <c:pt idx="34">
                  <c:v>123.19110533678014</c:v>
                </c:pt>
                <c:pt idx="35">
                  <c:v>122.97511206057671</c:v>
                </c:pt>
                <c:pt idx="36">
                  <c:v>122.24148301467612</c:v>
                </c:pt>
                <c:pt idx="37">
                  <c:v>121.43741741212307</c:v>
                </c:pt>
                <c:pt idx="38">
                  <c:v>120.69550001290497</c:v>
                </c:pt>
                <c:pt idx="39">
                  <c:v>120.05971135959778</c:v>
                </c:pt>
                <c:pt idx="40">
                  <c:v>119.51044240961618</c:v>
                </c:pt>
                <c:pt idx="41">
                  <c:v>119.44646651415782</c:v>
                </c:pt>
                <c:pt idx="42">
                  <c:v>119.01466339087446</c:v>
                </c:pt>
                <c:pt idx="43">
                  <c:v>118.6160471699524</c:v>
                </c:pt>
                <c:pt idx="44">
                  <c:v>118.81537828529805</c:v>
                </c:pt>
                <c:pt idx="45">
                  <c:v>118.89797506450296</c:v>
                </c:pt>
                <c:pt idx="46">
                  <c:v>118.52753284465683</c:v>
                </c:pt>
                <c:pt idx="47">
                  <c:v>118.39582271029845</c:v>
                </c:pt>
                <c:pt idx="48">
                  <c:v>117.83567082274676</c:v>
                </c:pt>
                <c:pt idx="49">
                  <c:v>117.99205769915065</c:v>
                </c:pt>
                <c:pt idx="50">
                  <c:v>117.70680002497147</c:v>
                </c:pt>
                <c:pt idx="51">
                  <c:v>117.38592578072938</c:v>
                </c:pt>
                <c:pt idx="52">
                  <c:v>117.59779547407072</c:v>
                </c:pt>
                <c:pt idx="53">
                  <c:v>117.0673489828111</c:v>
                </c:pt>
                <c:pt idx="54">
                  <c:v>117.14659840365975</c:v>
                </c:pt>
                <c:pt idx="55">
                  <c:v>116.84283529634389</c:v>
                </c:pt>
                <c:pt idx="56">
                  <c:v>116.53319271829008</c:v>
                </c:pt>
                <c:pt idx="57">
                  <c:v>117.08781234895905</c:v>
                </c:pt>
                <c:pt idx="58">
                  <c:v>117.46568136315273</c:v>
                </c:pt>
                <c:pt idx="59">
                  <c:v>117.72947412343467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8-46DC-A97B-5D61861CAF99}"/>
            </c:ext>
          </c:extLst>
        </c:ser>
        <c:ser>
          <c:idx val="1"/>
          <c:order val="1"/>
          <c:tx>
            <c:strRef>
              <c:f>'STAT (olv) B+J'!$D$240</c:f>
              <c:strCache>
                <c:ptCount val="1"/>
                <c:pt idx="0">
                  <c:v>Alkohol után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'STAT (olv) B+J'!$E$241:$BL$241</c:f>
                <c:numCache>
                  <c:formatCode>General</c:formatCode>
                  <c:ptCount val="60"/>
                  <c:pt idx="0">
                    <c:v>6.0836447191284071</c:v>
                  </c:pt>
                  <c:pt idx="1">
                    <c:v>5.8960598949240008</c:v>
                  </c:pt>
                  <c:pt idx="2">
                    <c:v>6.0928229467741444</c:v>
                  </c:pt>
                  <c:pt idx="3">
                    <c:v>5.8837983091068713</c:v>
                  </c:pt>
                  <c:pt idx="4">
                    <c:v>5.9610481986088013</c:v>
                  </c:pt>
                  <c:pt idx="5">
                    <c:v>5.8399930187136553</c:v>
                  </c:pt>
                  <c:pt idx="6">
                    <c:v>5.5095682468919502</c:v>
                  </c:pt>
                  <c:pt idx="7">
                    <c:v>4.847466711904028</c:v>
                  </c:pt>
                  <c:pt idx="8">
                    <c:v>4.2145348643063789</c:v>
                  </c:pt>
                  <c:pt idx="9">
                    <c:v>3.1090900537991746</c:v>
                  </c:pt>
                  <c:pt idx="10">
                    <c:v>2.7916151874956667</c:v>
                  </c:pt>
                  <c:pt idx="11">
                    <c:v>2.7273434193573718</c:v>
                  </c:pt>
                  <c:pt idx="12">
                    <c:v>2.5813862313818081</c:v>
                  </c:pt>
                  <c:pt idx="13">
                    <c:v>1.8303937343728136</c:v>
                  </c:pt>
                  <c:pt idx="14">
                    <c:v>1.5031961121074382</c:v>
                  </c:pt>
                  <c:pt idx="15">
                    <c:v>0.81242710933003559</c:v>
                  </c:pt>
                  <c:pt idx="16">
                    <c:v>1.2014552668060252</c:v>
                  </c:pt>
                  <c:pt idx="17">
                    <c:v>1.0928329041689768</c:v>
                  </c:pt>
                  <c:pt idx="18">
                    <c:v>1.8838242831006133</c:v>
                  </c:pt>
                  <c:pt idx="19">
                    <c:v>2.2942101023573476</c:v>
                  </c:pt>
                  <c:pt idx="20">
                    <c:v>2.0789622274125281</c:v>
                  </c:pt>
                  <c:pt idx="21">
                    <c:v>2.4596600070743238</c:v>
                  </c:pt>
                  <c:pt idx="22">
                    <c:v>2.8862830695049371</c:v>
                  </c:pt>
                  <c:pt idx="23">
                    <c:v>3.0239186806791927</c:v>
                  </c:pt>
                  <c:pt idx="24">
                    <c:v>3.7609107336233105</c:v>
                  </c:pt>
                  <c:pt idx="25">
                    <c:v>4.4099603584774956</c:v>
                  </c:pt>
                  <c:pt idx="26">
                    <c:v>4.792523350939712</c:v>
                  </c:pt>
                  <c:pt idx="27">
                    <c:v>5.2907164655960859</c:v>
                  </c:pt>
                  <c:pt idx="28">
                    <c:v>5.5839957515616492</c:v>
                  </c:pt>
                  <c:pt idx="29">
                    <c:v>5.8831213288487989</c:v>
                  </c:pt>
                  <c:pt idx="30">
                    <c:v>6.0899533739404461</c:v>
                  </c:pt>
                  <c:pt idx="31">
                    <c:v>6.2633883097203702</c:v>
                  </c:pt>
                  <c:pt idx="32">
                    <c:v>6.6333578311661112</c:v>
                  </c:pt>
                  <c:pt idx="33">
                    <c:v>6.6062380873856217</c:v>
                  </c:pt>
                  <c:pt idx="34">
                    <c:v>6.9421435022246936</c:v>
                  </c:pt>
                  <c:pt idx="35">
                    <c:v>7.019705919870499</c:v>
                  </c:pt>
                  <c:pt idx="36">
                    <c:v>6.8389406454333166</c:v>
                  </c:pt>
                  <c:pt idx="37">
                    <c:v>6.5163776662172346</c:v>
                  </c:pt>
                  <c:pt idx="38">
                    <c:v>6.2647671419672362</c:v>
                  </c:pt>
                  <c:pt idx="39">
                    <c:v>5.95810346270913</c:v>
                  </c:pt>
                  <c:pt idx="40">
                    <c:v>6.3100682528018881</c:v>
                  </c:pt>
                  <c:pt idx="41">
                    <c:v>6.078910232148707</c:v>
                  </c:pt>
                  <c:pt idx="42">
                    <c:v>6.6504658790133746</c:v>
                  </c:pt>
                  <c:pt idx="43">
                    <c:v>7.1070401991075363</c:v>
                  </c:pt>
                  <c:pt idx="44">
                    <c:v>6.9061197121212796</c:v>
                  </c:pt>
                  <c:pt idx="45">
                    <c:v>6.9063860889859185</c:v>
                  </c:pt>
                  <c:pt idx="46">
                    <c:v>7.0770559178411991</c:v>
                  </c:pt>
                  <c:pt idx="47">
                    <c:v>6.7929063349768963</c:v>
                  </c:pt>
                  <c:pt idx="48">
                    <c:v>6.6184009688453171</c:v>
                  </c:pt>
                  <c:pt idx="49">
                    <c:v>6.6154542137786398</c:v>
                  </c:pt>
                  <c:pt idx="50">
                    <c:v>6.5010397635076265</c:v>
                  </c:pt>
                  <c:pt idx="51">
                    <c:v>6.1892913927370481</c:v>
                  </c:pt>
                  <c:pt idx="52">
                    <c:v>6.0582015592024376</c:v>
                  </c:pt>
                  <c:pt idx="53">
                    <c:v>6.328333656877791</c:v>
                  </c:pt>
                  <c:pt idx="54">
                    <c:v>6.6911616113187096</c:v>
                  </c:pt>
                  <c:pt idx="55">
                    <c:v>6.6149624954063357</c:v>
                  </c:pt>
                  <c:pt idx="56">
                    <c:v>6.3202069400958329</c:v>
                  </c:pt>
                  <c:pt idx="57">
                    <c:v>6.1839699600792883</c:v>
                  </c:pt>
                  <c:pt idx="58">
                    <c:v>6.1193451601321787</c:v>
                  </c:pt>
                  <c:pt idx="59">
                    <c:v>6.1415781339902127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'STAT (olv) B+J'!$E$236:$BL$236</c:f>
              <c:numCache>
                <c:formatCode>0</c:formatCode>
                <c:ptCount val="60"/>
                <c:pt idx="0">
                  <c:v>-20</c:v>
                </c:pt>
                <c:pt idx="1">
                  <c:v>-19</c:v>
                </c:pt>
                <c:pt idx="2">
                  <c:v>-18</c:v>
                </c:pt>
                <c:pt idx="3">
                  <c:v>-17</c:v>
                </c:pt>
                <c:pt idx="4">
                  <c:v>-16</c:v>
                </c:pt>
                <c:pt idx="5">
                  <c:v>-15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-11</c:v>
                </c:pt>
                <c:pt idx="10">
                  <c:v>-10</c:v>
                </c:pt>
                <c:pt idx="11">
                  <c:v>-9</c:v>
                </c:pt>
                <c:pt idx="12">
                  <c:v>-8</c:v>
                </c:pt>
                <c:pt idx="13">
                  <c:v>-7</c:v>
                </c:pt>
                <c:pt idx="14">
                  <c:v>-6</c:v>
                </c:pt>
                <c:pt idx="15">
                  <c:v>-5</c:v>
                </c:pt>
                <c:pt idx="16">
                  <c:v>-4</c:v>
                </c:pt>
                <c:pt idx="17">
                  <c:v>-3</c:v>
                </c:pt>
                <c:pt idx="18">
                  <c:v>-2</c:v>
                </c:pt>
                <c:pt idx="19">
                  <c:v>-1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  <c:pt idx="53">
                  <c:v>33</c:v>
                </c:pt>
                <c:pt idx="54">
                  <c:v>34</c:v>
                </c:pt>
                <c:pt idx="55">
                  <c:v>35</c:v>
                </c:pt>
                <c:pt idx="56">
                  <c:v>36</c:v>
                </c:pt>
                <c:pt idx="57">
                  <c:v>37</c:v>
                </c:pt>
                <c:pt idx="58">
                  <c:v>38</c:v>
                </c:pt>
                <c:pt idx="59">
                  <c:v>39</c:v>
                </c:pt>
              </c:numCache>
            </c:numRef>
          </c:cat>
          <c:val>
            <c:numRef>
              <c:f>'STAT (olv) B+J'!$E$240:$BL$240</c:f>
              <c:numCache>
                <c:formatCode>0.00</c:formatCode>
                <c:ptCount val="60"/>
                <c:pt idx="0">
                  <c:v>116.49396883938277</c:v>
                </c:pt>
                <c:pt idx="1">
                  <c:v>116.7559224606246</c:v>
                </c:pt>
                <c:pt idx="2">
                  <c:v>116.53552045377533</c:v>
                </c:pt>
                <c:pt idx="3">
                  <c:v>116.51464480449768</c:v>
                </c:pt>
                <c:pt idx="4">
                  <c:v>115.54067131764346</c:v>
                </c:pt>
                <c:pt idx="5">
                  <c:v>114.13328227700809</c:v>
                </c:pt>
                <c:pt idx="6">
                  <c:v>111.81664142598005</c:v>
                </c:pt>
                <c:pt idx="7">
                  <c:v>108.61721237449058</c:v>
                </c:pt>
                <c:pt idx="8">
                  <c:v>105.64572483577589</c:v>
                </c:pt>
                <c:pt idx="9">
                  <c:v>103.58343424482123</c:v>
                </c:pt>
                <c:pt idx="10">
                  <c:v>101.99814834632261</c:v>
                </c:pt>
                <c:pt idx="11">
                  <c:v>101.10054184437395</c:v>
                </c:pt>
                <c:pt idx="12">
                  <c:v>100.25346034630743</c:v>
                </c:pt>
                <c:pt idx="13">
                  <c:v>99.703627446424022</c:v>
                </c:pt>
                <c:pt idx="14">
                  <c:v>99.966873178693362</c:v>
                </c:pt>
                <c:pt idx="15">
                  <c:v>100.25252088974979</c:v>
                </c:pt>
                <c:pt idx="16">
                  <c:v>100.14293752166903</c:v>
                </c:pt>
                <c:pt idx="17">
                  <c:v>99.97643458274753</c:v>
                </c:pt>
                <c:pt idx="18">
                  <c:v>99.957606380716257</c:v>
                </c:pt>
                <c:pt idx="19">
                  <c:v>99.141269207937597</c:v>
                </c:pt>
                <c:pt idx="20">
                  <c:v>101.97691425147097</c:v>
                </c:pt>
                <c:pt idx="21">
                  <c:v>101.90105299448832</c:v>
                </c:pt>
                <c:pt idx="22">
                  <c:v>102.3658263376888</c:v>
                </c:pt>
                <c:pt idx="23">
                  <c:v>104.224337258022</c:v>
                </c:pt>
                <c:pt idx="24">
                  <c:v>107.61793303750991</c:v>
                </c:pt>
                <c:pt idx="25">
                  <c:v>111.12628236959119</c:v>
                </c:pt>
                <c:pt idx="26">
                  <c:v>113.82769975625389</c:v>
                </c:pt>
                <c:pt idx="27">
                  <c:v>116.00729040464176</c:v>
                </c:pt>
                <c:pt idx="28">
                  <c:v>117.82277928513689</c:v>
                </c:pt>
                <c:pt idx="29">
                  <c:v>119.31401652106075</c:v>
                </c:pt>
                <c:pt idx="30">
                  <c:v>120.7458352184168</c:v>
                </c:pt>
                <c:pt idx="31">
                  <c:v>121.84447084518041</c:v>
                </c:pt>
                <c:pt idx="32">
                  <c:v>122.25290939998246</c:v>
                </c:pt>
                <c:pt idx="33">
                  <c:v>122.50356930961017</c:v>
                </c:pt>
                <c:pt idx="34">
                  <c:v>123.03710697742279</c:v>
                </c:pt>
                <c:pt idx="35">
                  <c:v>123.12037249276463</c:v>
                </c:pt>
                <c:pt idx="36">
                  <c:v>122.61687265371899</c:v>
                </c:pt>
                <c:pt idx="37">
                  <c:v>121.95248455776638</c:v>
                </c:pt>
                <c:pt idx="38">
                  <c:v>121.32526421696559</c:v>
                </c:pt>
                <c:pt idx="39">
                  <c:v>120.59292522177428</c:v>
                </c:pt>
                <c:pt idx="40">
                  <c:v>120.10922830667344</c:v>
                </c:pt>
                <c:pt idx="41">
                  <c:v>119.42372293060853</c:v>
                </c:pt>
                <c:pt idx="42">
                  <c:v>118.60276371562414</c:v>
                </c:pt>
                <c:pt idx="43">
                  <c:v>117.87745751487135</c:v>
                </c:pt>
                <c:pt idx="44">
                  <c:v>117.54252872391454</c:v>
                </c:pt>
                <c:pt idx="45">
                  <c:v>116.98440965891501</c:v>
                </c:pt>
                <c:pt idx="46">
                  <c:v>116.45661591697919</c:v>
                </c:pt>
                <c:pt idx="47">
                  <c:v>116.15963830794777</c:v>
                </c:pt>
                <c:pt idx="48">
                  <c:v>116.2142546860253</c:v>
                </c:pt>
                <c:pt idx="49">
                  <c:v>115.96306204460738</c:v>
                </c:pt>
                <c:pt idx="50">
                  <c:v>115.84333732215291</c:v>
                </c:pt>
                <c:pt idx="51">
                  <c:v>115.96845838232089</c:v>
                </c:pt>
                <c:pt idx="52">
                  <c:v>116.2664230220285</c:v>
                </c:pt>
                <c:pt idx="53">
                  <c:v>116.29627566151079</c:v>
                </c:pt>
                <c:pt idx="54">
                  <c:v>116.39184438352703</c:v>
                </c:pt>
                <c:pt idx="55">
                  <c:v>116.58167831486833</c:v>
                </c:pt>
                <c:pt idx="56">
                  <c:v>116.62022094239336</c:v>
                </c:pt>
                <c:pt idx="57">
                  <c:v>116.23670365292922</c:v>
                </c:pt>
                <c:pt idx="58">
                  <c:v>116.20344802262662</c:v>
                </c:pt>
                <c:pt idx="59">
                  <c:v>116.42076490666688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8-46DC-A97B-5D61861CA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28704"/>
        <c:axId val="55832960"/>
      </c:lineChart>
      <c:catAx>
        <c:axId val="395287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err="1" smtClean="0"/>
                  <a:t>time</a:t>
                </a:r>
                <a:r>
                  <a:rPr lang="hu-HU" dirty="0" smtClean="0"/>
                  <a:t> </a:t>
                </a:r>
                <a:r>
                  <a:rPr lang="hu-HU" dirty="0"/>
                  <a:t>(s)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85754399027322892"/>
              <c:y val="0.87240917150071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5832960"/>
        <c:crosses val="autoZero"/>
        <c:auto val="1"/>
        <c:lblAlgn val="ctr"/>
        <c:lblOffset val="40"/>
        <c:tickLblSkip val="10"/>
        <c:tickMarkSkip val="10"/>
        <c:noMultiLvlLbl val="0"/>
      </c:catAx>
      <c:valAx>
        <c:axId val="55832960"/>
        <c:scaling>
          <c:orientation val="minMax"/>
          <c:max val="135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hu-HU" sz="1400" dirty="0" err="1" smtClean="0"/>
                  <a:t>relative</a:t>
                </a:r>
                <a:r>
                  <a:rPr lang="hu-HU" sz="1400" baseline="0" dirty="0" smtClean="0"/>
                  <a:t> flow </a:t>
                </a:r>
                <a:r>
                  <a:rPr lang="hu-HU" sz="1400" baseline="0" dirty="0" err="1" smtClean="0"/>
                  <a:t>velocity</a:t>
                </a:r>
                <a:r>
                  <a:rPr lang="hu-HU" sz="1400" dirty="0" smtClean="0"/>
                  <a:t> (%)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1.6869637767542311E-2"/>
              <c:y val="0.228241096127268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52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0.10409</cdr:x>
      <cdr:y>0.12698</cdr:y>
    </cdr:from>
    <cdr:to>
      <cdr:x>0.27495</cdr:x>
      <cdr:y>0.22222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864096" y="576064"/>
          <a:ext cx="14184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0.3925</cdr:x>
      <cdr:y>0.20435</cdr:y>
    </cdr:from>
    <cdr:to>
      <cdr:x>0.96195</cdr:x>
      <cdr:y>0.87375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2973176" y="841466"/>
          <a:ext cx="4313566" cy="2756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17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 smtClean="0">
              <a:solidFill>
                <a:schemeClr val="tx1"/>
              </a:solidFill>
            </a:rPr>
            <a:t>Reading</a:t>
          </a:r>
          <a:endParaRPr lang="hu-HU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A5DC-051F-43F9-A294-AFC180884968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CC7A-4513-4E47-A811-003285639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1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55E9-A336-4496-AD88-3B380B4F27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3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CC7A-4513-4E47-A811-0032856394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9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7DD637-FA5E-4BF0-86B4-5E5567F1C2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3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CC7A-4513-4E47-A811-0032856394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519F-944B-42EF-AEC5-AB696B0C6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519F-944B-42EF-AEC5-AB696B0C6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6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EE05-823F-4E0C-A479-1FECE1AD6D8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91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519F-944B-42EF-AEC5-AB696B0C6D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4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EE05-823F-4E0C-A479-1FECE1AD6D8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29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6EE05-823F-4E0C-A479-1FECE1AD6D8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40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519F-944B-42EF-AEC5-AB696B0C6D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1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3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5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4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3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2B44-751F-4525-A795-C8FF5E69274D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B385-7D44-48BB-AF21-12C6D9C89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363" y="172123"/>
            <a:ext cx="10345271" cy="2441985"/>
          </a:xfrm>
        </p:spPr>
        <p:txBody>
          <a:bodyPr anchor="ctr"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Effects </a:t>
            </a:r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of acute alcohol consumption on neuronal activity and cerebral vasomotor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" y="2614107"/>
            <a:ext cx="11984019" cy="1032731"/>
          </a:xfrm>
        </p:spPr>
        <p:txBody>
          <a:bodyPr>
            <a:normAutofit/>
          </a:bodyPr>
          <a:lstStyle/>
          <a:p>
            <a:r>
              <a:rPr lang="hu-HU" sz="2200" u="sng" dirty="0" smtClean="0"/>
              <a:t>Eszter Balogh</a:t>
            </a:r>
            <a:r>
              <a:rPr lang="hu-HU" sz="2200" dirty="0" smtClean="0"/>
              <a:t>, Tamás Árokszállási, Katalin Körtefái,</a:t>
            </a:r>
            <a:r>
              <a:rPr lang="hu-HU" sz="2200" dirty="0"/>
              <a:t> </a:t>
            </a:r>
            <a:r>
              <a:rPr lang="hu-HU" sz="2200" dirty="0" smtClean="0"/>
              <a:t>Veronika Nagy, László Csiba, László Oláh</a:t>
            </a:r>
          </a:p>
          <a:p>
            <a:r>
              <a:rPr lang="hu-HU" sz="2200" dirty="0" err="1" smtClean="0"/>
              <a:t>Department</a:t>
            </a:r>
            <a:r>
              <a:rPr lang="hu-HU" sz="2200" dirty="0" smtClean="0"/>
              <a:t> of </a:t>
            </a:r>
            <a:r>
              <a:rPr lang="hu-HU" sz="2200" dirty="0" err="1" smtClean="0"/>
              <a:t>Neurology</a:t>
            </a:r>
            <a:r>
              <a:rPr lang="hu-HU" sz="2200" dirty="0" smtClean="0"/>
              <a:t>, University of Debrecen, Hungary</a:t>
            </a:r>
            <a:endParaRPr lang="en-GB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5"/>
          <a:stretch/>
        </p:blipFill>
        <p:spPr>
          <a:xfrm>
            <a:off x="6182059" y="3646839"/>
            <a:ext cx="5544000" cy="31183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6" y="3646839"/>
            <a:ext cx="5543805" cy="3118391"/>
          </a:xfrm>
          <a:prstGeom prst="rect">
            <a:avLst/>
          </a:prstGeom>
        </p:spPr>
      </p:pic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3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78"/>
    </mc:Choice>
    <mc:Fallback>
      <p:transition spd="slow" advTm="3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9176" t="19631" r="26661" b="13880"/>
          <a:stretch/>
        </p:blipFill>
        <p:spPr>
          <a:xfrm>
            <a:off x="228000" y="18000"/>
            <a:ext cx="11736000" cy="6840000"/>
          </a:xfrm>
          <a:prstGeom prst="rect">
            <a:avLst/>
          </a:prstGeom>
        </p:spPr>
      </p:pic>
      <p:pic>
        <p:nvPicPr>
          <p:cNvPr id="5" name="Hang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0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0"/>
    </mc:Choice>
    <mc:Fallback>
      <p:transition spd="slow" advTm="8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275" y="1089820"/>
            <a:ext cx="10916285" cy="1158240"/>
          </a:xfrm>
          <a:solidFill>
            <a:schemeClr val="bg1">
              <a:alpha val="84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6000" b="1" dirty="0" err="1" smtClean="0"/>
              <a:t>Thank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for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attention</a:t>
            </a:r>
            <a:r>
              <a:rPr lang="hu-HU" sz="6000" b="1" dirty="0"/>
              <a:t>!</a:t>
            </a:r>
            <a:endParaRPr lang="en-GB" sz="6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275" y="2708476"/>
            <a:ext cx="10916285" cy="3470074"/>
          </a:xfrm>
          <a:solidFill>
            <a:schemeClr val="bg1">
              <a:alpha val="84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Funding</a:t>
            </a:r>
            <a:r>
              <a:rPr lang="hu-HU" b="1" dirty="0" smtClean="0"/>
              <a:t>:</a:t>
            </a:r>
            <a:endParaRPr lang="en-GB" b="1" dirty="0"/>
          </a:p>
          <a:p>
            <a:r>
              <a:rPr lang="en-GB" dirty="0"/>
              <a:t>Hungarian National Brain Research </a:t>
            </a:r>
            <a:r>
              <a:rPr lang="en-GB" dirty="0" smtClean="0"/>
              <a:t>Program</a:t>
            </a:r>
            <a:r>
              <a:rPr lang="hu-HU" dirty="0" smtClean="0"/>
              <a:t> </a:t>
            </a:r>
            <a:r>
              <a:rPr lang="en-GB" dirty="0" smtClean="0"/>
              <a:t>(NAP_13-1-2013-0001</a:t>
            </a:r>
            <a:r>
              <a:rPr lang="en-GB" dirty="0"/>
              <a:t>, 2017-1.2.1-NKP-2017-00002),</a:t>
            </a:r>
          </a:p>
          <a:p>
            <a:r>
              <a:rPr lang="en-GB" dirty="0" smtClean="0"/>
              <a:t>Economic </a:t>
            </a:r>
            <a:r>
              <a:rPr lang="en-GB" dirty="0"/>
              <a:t>Development and Innovation Operative Programme </a:t>
            </a:r>
            <a:r>
              <a:rPr lang="en-GB" dirty="0" smtClean="0"/>
              <a:t>(GINOP </a:t>
            </a:r>
            <a:r>
              <a:rPr lang="en-GB" dirty="0"/>
              <a:t>2.3.2-15-2016-00043 (</a:t>
            </a:r>
            <a:r>
              <a:rPr lang="en-GB" dirty="0" err="1"/>
              <a:t>Ironheart</a:t>
            </a:r>
            <a:r>
              <a:rPr lang="en-GB" dirty="0" smtClean="0"/>
              <a:t>)),</a:t>
            </a:r>
            <a:endParaRPr lang="en-GB" dirty="0"/>
          </a:p>
          <a:p>
            <a:r>
              <a:rPr lang="en-GB" dirty="0"/>
              <a:t>Cerebrovascular and Neurodegenerative Research Group, </a:t>
            </a:r>
            <a:r>
              <a:rPr lang="en-GB" dirty="0" smtClean="0"/>
              <a:t>Hungarian</a:t>
            </a:r>
            <a:r>
              <a:rPr lang="hu-HU" dirty="0" smtClean="0"/>
              <a:t> </a:t>
            </a:r>
            <a:r>
              <a:rPr lang="en-GB" dirty="0" smtClean="0"/>
              <a:t>Academy </a:t>
            </a:r>
            <a:r>
              <a:rPr lang="en-GB" dirty="0"/>
              <a:t>of Sciences, University of Debrecen.</a:t>
            </a:r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5"/>
    </mc:Choice>
    <mc:Fallback>
      <p:transition spd="slow" advTm="3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360" y="400737"/>
            <a:ext cx="11419839" cy="936104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impacts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cerebral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circulation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neuroprotective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endParaRPr lang="hu-H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01295" y="2144441"/>
            <a:ext cx="319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reduced</a:t>
            </a:r>
            <a:r>
              <a:rPr lang="hu-HU" dirty="0" smtClean="0"/>
              <a:t> </a:t>
            </a:r>
            <a:r>
              <a:rPr lang="hu-HU" dirty="0" err="1" smtClean="0"/>
              <a:t>cerebral</a:t>
            </a:r>
            <a:r>
              <a:rPr lang="hu-HU" dirty="0" smtClean="0"/>
              <a:t> </a:t>
            </a:r>
            <a:r>
              <a:rPr lang="hu-HU" dirty="0" err="1" smtClean="0"/>
              <a:t>vascular</a:t>
            </a:r>
            <a:r>
              <a:rPr lang="hu-HU" dirty="0" smtClean="0"/>
              <a:t> </a:t>
            </a:r>
            <a:r>
              <a:rPr lang="hu-HU" dirty="0" err="1" smtClean="0"/>
              <a:t>resistance</a:t>
            </a:r>
            <a:r>
              <a:rPr lang="hu-HU" dirty="0" smtClean="0"/>
              <a:t> (TCD </a:t>
            </a:r>
            <a:r>
              <a:rPr lang="hu-HU" dirty="0" err="1" smtClean="0"/>
              <a:t>study</a:t>
            </a:r>
            <a:r>
              <a:rPr lang="hu-HU" dirty="0" smtClean="0"/>
              <a:t>)</a:t>
            </a:r>
            <a:r>
              <a:rPr lang="hu-HU" baseline="30000" dirty="0"/>
              <a:t>3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3430" y="1992129"/>
            <a:ext cx="215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inhibition</a:t>
            </a:r>
            <a:r>
              <a:rPr lang="hu-HU" dirty="0" smtClean="0"/>
              <a:t> of</a:t>
            </a:r>
            <a:br>
              <a:rPr lang="hu-HU" dirty="0" smtClean="0"/>
            </a:br>
            <a:r>
              <a:rPr lang="hu-HU" dirty="0" err="1" smtClean="0"/>
              <a:t>apoptotic</a:t>
            </a:r>
            <a:r>
              <a:rPr lang="hu-HU" dirty="0" smtClean="0"/>
              <a:t> pathways</a:t>
            </a:r>
            <a:r>
              <a:rPr lang="hu-HU" baseline="30000" dirty="0" smtClean="0"/>
              <a:t>1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858000" y="1497535"/>
            <a:ext cx="459986" cy="5817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2122308" y="1497535"/>
            <a:ext cx="1825118" cy="6915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8518967" y="1497535"/>
            <a:ext cx="960699" cy="6415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7294378" y="2885384"/>
            <a:ext cx="2" cy="5679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771591" y="3592996"/>
            <a:ext cx="304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/>
              <a:t>i</a:t>
            </a:r>
            <a:r>
              <a:rPr lang="hu-HU" dirty="0" err="1" smtClean="0"/>
              <a:t>ncreased</a:t>
            </a:r>
            <a:r>
              <a:rPr lang="hu-HU" dirty="0" smtClean="0"/>
              <a:t> </a:t>
            </a:r>
            <a:r>
              <a:rPr lang="hu-HU" dirty="0" err="1" smtClean="0"/>
              <a:t>cerebral</a:t>
            </a:r>
            <a:r>
              <a:rPr lang="hu-HU" dirty="0" smtClean="0"/>
              <a:t> </a:t>
            </a:r>
            <a:r>
              <a:rPr lang="hu-HU" dirty="0" err="1" smtClean="0"/>
              <a:t>blood</a:t>
            </a:r>
            <a:r>
              <a:rPr lang="hu-HU" dirty="0" smtClean="0"/>
              <a:t> flow</a:t>
            </a:r>
            <a:r>
              <a:rPr lang="hu-HU" baseline="30000" dirty="0"/>
              <a:t>6</a:t>
            </a:r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7294380" y="4061201"/>
            <a:ext cx="0" cy="4589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 flipH="1">
            <a:off x="2283541" y="5483869"/>
            <a:ext cx="897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aseline="30000" dirty="0" smtClean="0"/>
              <a:t>1</a:t>
            </a:r>
            <a:r>
              <a:rPr lang="en-GB" sz="1000" dirty="0" smtClean="0"/>
              <a:t>Yuan et </a:t>
            </a:r>
            <a:r>
              <a:rPr lang="en-GB" sz="1000" dirty="0"/>
              <a:t>al. Ethanol reduces expression </a:t>
            </a:r>
            <a:r>
              <a:rPr lang="en-GB" sz="1000" dirty="0" smtClean="0"/>
              <a:t>of</a:t>
            </a:r>
            <a:r>
              <a:rPr lang="hu-HU" sz="1000" dirty="0" smtClean="0"/>
              <a:t> </a:t>
            </a:r>
            <a:r>
              <a:rPr lang="en-GB" sz="1000" dirty="0" smtClean="0"/>
              <a:t>apoptotic </a:t>
            </a:r>
            <a:r>
              <a:rPr lang="en-GB" sz="1000" dirty="0"/>
              <a:t>proteins after hypoxia/</a:t>
            </a:r>
            <a:r>
              <a:rPr lang="en-GB" sz="1000" dirty="0" err="1"/>
              <a:t>reoxygenation</a:t>
            </a:r>
            <a:r>
              <a:rPr lang="en-GB" sz="1000" dirty="0"/>
              <a:t> in a brain </a:t>
            </a:r>
            <a:r>
              <a:rPr lang="en-GB" sz="1000" dirty="0" smtClean="0"/>
              <a:t>slice</a:t>
            </a:r>
            <a:r>
              <a:rPr lang="hu-HU" sz="1000" dirty="0" smtClean="0"/>
              <a:t> </a:t>
            </a:r>
            <a:r>
              <a:rPr lang="en-GB" sz="1000" dirty="0" smtClean="0"/>
              <a:t>model</a:t>
            </a:r>
            <a:r>
              <a:rPr lang="en-GB" sz="1000" dirty="0"/>
              <a:t>. </a:t>
            </a:r>
            <a:r>
              <a:rPr lang="en-GB" sz="1000" dirty="0" err="1"/>
              <a:t>Neurol</a:t>
            </a:r>
            <a:r>
              <a:rPr lang="en-GB" sz="1000" dirty="0"/>
              <a:t> Res </a:t>
            </a:r>
            <a:r>
              <a:rPr lang="en-GB" sz="1000" dirty="0" smtClean="0"/>
              <a:t>2012.</a:t>
            </a:r>
            <a:endParaRPr lang="hu-HU" sz="1000" dirty="0" smtClean="0"/>
          </a:p>
          <a:p>
            <a:r>
              <a:rPr lang="hu-HU" sz="1000" baseline="30000" dirty="0"/>
              <a:t>2</a:t>
            </a:r>
            <a:r>
              <a:rPr lang="hu-HU" sz="1000" dirty="0" smtClean="0"/>
              <a:t>Wang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hu-HU" sz="1000" dirty="0"/>
              <a:t>. </a:t>
            </a:r>
            <a:r>
              <a:rPr lang="hu-HU" sz="1000" dirty="0" err="1"/>
              <a:t>Alcohol</a:t>
            </a:r>
            <a:r>
              <a:rPr lang="hu-HU" sz="1000" dirty="0"/>
              <a:t> </a:t>
            </a:r>
            <a:r>
              <a:rPr lang="hu-HU" sz="1000" dirty="0" err="1"/>
              <a:t>intoxication</a:t>
            </a:r>
            <a:r>
              <a:rPr lang="hu-HU" sz="1000" dirty="0"/>
              <a:t> </a:t>
            </a:r>
            <a:r>
              <a:rPr lang="hu-HU" sz="1000" dirty="0" err="1"/>
              <a:t>induces</a:t>
            </a:r>
            <a:r>
              <a:rPr lang="hu-HU" sz="1000" dirty="0"/>
              <a:t> </a:t>
            </a:r>
            <a:r>
              <a:rPr lang="hu-HU" sz="1000" dirty="0" err="1"/>
              <a:t>greater</a:t>
            </a:r>
            <a:r>
              <a:rPr lang="hu-HU" sz="1000" dirty="0"/>
              <a:t> </a:t>
            </a:r>
            <a:r>
              <a:rPr lang="hu-HU" sz="1000" dirty="0" err="1"/>
              <a:t>reductions</a:t>
            </a:r>
            <a:r>
              <a:rPr lang="hu-HU" sz="1000" dirty="0"/>
              <a:t> in </a:t>
            </a:r>
            <a:r>
              <a:rPr lang="hu-HU" sz="1000" dirty="0" err="1"/>
              <a:t>brain</a:t>
            </a:r>
            <a:r>
              <a:rPr lang="hu-HU" sz="1000" dirty="0"/>
              <a:t> </a:t>
            </a:r>
            <a:r>
              <a:rPr lang="hu-HU" sz="1000" dirty="0" err="1"/>
              <a:t>metabolism</a:t>
            </a:r>
            <a:r>
              <a:rPr lang="hu-HU" sz="1000" dirty="0"/>
              <a:t> in </a:t>
            </a:r>
            <a:r>
              <a:rPr lang="hu-HU" sz="1000" dirty="0" err="1"/>
              <a:t>male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in </a:t>
            </a:r>
            <a:r>
              <a:rPr lang="hu-HU" sz="1000" dirty="0" err="1"/>
              <a:t>female</a:t>
            </a:r>
            <a:r>
              <a:rPr lang="hu-HU" sz="1000" dirty="0"/>
              <a:t> </a:t>
            </a:r>
            <a:r>
              <a:rPr lang="hu-HU" sz="1000" dirty="0" err="1"/>
              <a:t>subjects</a:t>
            </a:r>
            <a:r>
              <a:rPr lang="hu-HU" sz="1000" dirty="0"/>
              <a:t>. </a:t>
            </a:r>
            <a:r>
              <a:rPr lang="hu-HU" sz="1000" dirty="0" err="1"/>
              <a:t>Alcohol</a:t>
            </a:r>
            <a:r>
              <a:rPr lang="hu-HU" sz="1000" dirty="0"/>
              <a:t> </a:t>
            </a:r>
            <a:r>
              <a:rPr lang="hu-HU" sz="1000" dirty="0" err="1"/>
              <a:t>Clin</a:t>
            </a:r>
            <a:r>
              <a:rPr lang="hu-HU" sz="1000" dirty="0"/>
              <a:t> </a:t>
            </a:r>
            <a:r>
              <a:rPr lang="hu-HU" sz="1000" dirty="0" err="1"/>
              <a:t>Exp</a:t>
            </a:r>
            <a:r>
              <a:rPr lang="hu-HU" sz="1000" dirty="0"/>
              <a:t> Res 2003</a:t>
            </a:r>
            <a:r>
              <a:rPr lang="hu-HU" sz="1000" dirty="0" smtClean="0"/>
              <a:t>.</a:t>
            </a:r>
          </a:p>
          <a:p>
            <a:r>
              <a:rPr lang="hu-HU" sz="1000" baseline="30000" dirty="0"/>
              <a:t>3</a:t>
            </a:r>
            <a:r>
              <a:rPr lang="en-GB" sz="1000" dirty="0" err="1" smtClean="0"/>
              <a:t>Stendel</a:t>
            </a:r>
            <a:r>
              <a:rPr lang="en-GB" sz="1000" dirty="0" smtClean="0"/>
              <a:t>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en-GB" sz="1000" dirty="0"/>
              <a:t>. The influence of ethanol on blood flow velocity in major cerebral vessels. A prospective and controlled study. Alcohol 2006</a:t>
            </a:r>
            <a:r>
              <a:rPr lang="hu-HU" sz="1000" dirty="0"/>
              <a:t>.</a:t>
            </a:r>
          </a:p>
          <a:p>
            <a:r>
              <a:rPr lang="hu-HU" sz="1000" baseline="30000" dirty="0"/>
              <a:t>4</a:t>
            </a:r>
            <a:r>
              <a:rPr lang="hu-HU" sz="1000" dirty="0" smtClean="0"/>
              <a:t>Raneem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hu-HU" sz="1000" dirty="0"/>
              <a:t>.. </a:t>
            </a:r>
            <a:r>
              <a:rPr lang="hu-HU" sz="1000" dirty="0" err="1"/>
              <a:t>Effect</a:t>
            </a:r>
            <a:r>
              <a:rPr lang="hu-HU" sz="1000" dirty="0"/>
              <a:t> of </a:t>
            </a:r>
            <a:r>
              <a:rPr lang="hu-HU" sz="1000" dirty="0" err="1"/>
              <a:t>alcohol</a:t>
            </a:r>
            <a:r>
              <a:rPr lang="hu-HU" sz="1000" dirty="0"/>
              <a:t>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hemostasis</a:t>
            </a:r>
            <a:r>
              <a:rPr lang="hu-HU" sz="1000" dirty="0"/>
              <a:t>. American Journal of </a:t>
            </a:r>
            <a:r>
              <a:rPr lang="hu-HU" sz="1000" dirty="0" err="1"/>
              <a:t>Clinical</a:t>
            </a:r>
            <a:r>
              <a:rPr lang="hu-HU" sz="1000" dirty="0"/>
              <a:t> </a:t>
            </a:r>
            <a:r>
              <a:rPr lang="hu-HU" sz="1000" dirty="0" err="1"/>
              <a:t>Pathology</a:t>
            </a:r>
            <a:r>
              <a:rPr lang="hu-HU" sz="1000" dirty="0"/>
              <a:t> </a:t>
            </a:r>
            <a:r>
              <a:rPr lang="hu-HU" sz="1000" dirty="0" smtClean="0"/>
              <a:t>2005</a:t>
            </a:r>
          </a:p>
          <a:p>
            <a:r>
              <a:rPr lang="hu-HU" sz="1000" baseline="30000" dirty="0" smtClean="0"/>
              <a:t>5</a:t>
            </a:r>
            <a:r>
              <a:rPr lang="hu-HU" sz="1000" dirty="0" smtClean="0"/>
              <a:t>Salim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hu-HU" sz="1000" dirty="0"/>
              <a:t>. </a:t>
            </a:r>
            <a:r>
              <a:rPr lang="hu-HU" sz="1000" dirty="0" err="1"/>
              <a:t>Serum</a:t>
            </a:r>
            <a:r>
              <a:rPr lang="hu-HU" sz="1000" dirty="0"/>
              <a:t> </a:t>
            </a:r>
            <a:r>
              <a:rPr lang="hu-HU" sz="1000" dirty="0" err="1"/>
              <a:t>ethanol</a:t>
            </a:r>
            <a:r>
              <a:rPr lang="hu-HU" sz="1000" dirty="0"/>
              <a:t> </a:t>
            </a:r>
            <a:r>
              <a:rPr lang="hu-HU" sz="1000" dirty="0" err="1"/>
              <a:t>levels</a:t>
            </a:r>
            <a:r>
              <a:rPr lang="hu-HU" sz="1000" dirty="0"/>
              <a:t>: </a:t>
            </a:r>
            <a:r>
              <a:rPr lang="hu-HU" sz="1000" dirty="0" err="1"/>
              <a:t>predictor</a:t>
            </a:r>
            <a:r>
              <a:rPr lang="hu-HU" sz="1000" dirty="0"/>
              <a:t> of </a:t>
            </a:r>
            <a:r>
              <a:rPr lang="hu-HU" sz="1000" dirty="0" err="1"/>
              <a:t>survival</a:t>
            </a:r>
            <a:r>
              <a:rPr lang="hu-HU" sz="1000" dirty="0"/>
              <a:t> </a:t>
            </a:r>
            <a:r>
              <a:rPr lang="hu-HU" sz="1000" dirty="0" err="1"/>
              <a:t>after</a:t>
            </a:r>
            <a:r>
              <a:rPr lang="hu-HU" sz="1000" dirty="0"/>
              <a:t> </a:t>
            </a:r>
            <a:r>
              <a:rPr lang="hu-HU" sz="1000" dirty="0" err="1"/>
              <a:t>severe</a:t>
            </a:r>
            <a:r>
              <a:rPr lang="hu-HU" sz="1000" dirty="0"/>
              <a:t> </a:t>
            </a:r>
            <a:r>
              <a:rPr lang="hu-HU" sz="1000" dirty="0" err="1"/>
              <a:t>traumatic</a:t>
            </a:r>
            <a:r>
              <a:rPr lang="hu-HU" sz="1000" dirty="0"/>
              <a:t> </a:t>
            </a:r>
            <a:r>
              <a:rPr lang="hu-HU" sz="1000" dirty="0" err="1"/>
              <a:t>brain</a:t>
            </a:r>
            <a:r>
              <a:rPr lang="hu-HU" sz="1000" dirty="0"/>
              <a:t> </a:t>
            </a:r>
            <a:r>
              <a:rPr lang="hu-HU" sz="1000" dirty="0" err="1"/>
              <a:t>injury</a:t>
            </a:r>
            <a:r>
              <a:rPr lang="hu-HU" sz="1000" dirty="0"/>
              <a:t>. The </a:t>
            </a:r>
            <a:r>
              <a:rPr lang="hu-HU" sz="1000" dirty="0" err="1"/>
              <a:t>journal</a:t>
            </a:r>
            <a:r>
              <a:rPr lang="hu-HU" sz="1000" dirty="0"/>
              <a:t> of Trauma 2009</a:t>
            </a:r>
            <a:r>
              <a:rPr lang="hu-HU" sz="1000" dirty="0" smtClean="0"/>
              <a:t>.</a:t>
            </a:r>
          </a:p>
          <a:p>
            <a:r>
              <a:rPr lang="hu-HU" sz="1000" baseline="30000" dirty="0" smtClean="0"/>
              <a:t>6</a:t>
            </a:r>
            <a:r>
              <a:rPr lang="hu-HU" sz="1000" dirty="0" smtClean="0"/>
              <a:t>Strang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hu-HU" sz="1000" dirty="0"/>
              <a:t>. </a:t>
            </a:r>
            <a:r>
              <a:rPr lang="hu-HU" sz="1000" dirty="0" err="1"/>
              <a:t>Dose-dependent</a:t>
            </a:r>
            <a:r>
              <a:rPr lang="hu-HU" sz="1000" dirty="0"/>
              <a:t> </a:t>
            </a:r>
            <a:r>
              <a:rPr lang="hu-HU" sz="1000" dirty="0" err="1"/>
              <a:t>effects</a:t>
            </a:r>
            <a:r>
              <a:rPr lang="hu-HU" sz="1000" dirty="0"/>
              <a:t> of </a:t>
            </a:r>
            <a:r>
              <a:rPr lang="hu-HU" sz="1000" dirty="0" err="1"/>
              <a:t>intravenous</a:t>
            </a:r>
            <a:r>
              <a:rPr lang="hu-HU" sz="1000" dirty="0"/>
              <a:t> </a:t>
            </a:r>
            <a:r>
              <a:rPr lang="hu-HU" sz="1000" dirty="0" err="1"/>
              <a:t>alcohol</a:t>
            </a:r>
            <a:r>
              <a:rPr lang="hu-HU" sz="1000" dirty="0"/>
              <a:t> </a:t>
            </a:r>
            <a:r>
              <a:rPr lang="hu-HU" sz="1000" dirty="0" err="1"/>
              <a:t>administration</a:t>
            </a:r>
            <a:r>
              <a:rPr lang="hu-HU" sz="1000" dirty="0"/>
              <a:t>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cerebral</a:t>
            </a:r>
            <a:r>
              <a:rPr lang="hu-HU" sz="1000" dirty="0"/>
              <a:t> </a:t>
            </a:r>
            <a:r>
              <a:rPr lang="hu-HU" sz="1000" dirty="0" err="1"/>
              <a:t>blood</a:t>
            </a:r>
            <a:r>
              <a:rPr lang="hu-HU" sz="1000" dirty="0"/>
              <a:t> flow in </a:t>
            </a:r>
            <a:r>
              <a:rPr lang="hu-HU" sz="1000" dirty="0" err="1"/>
              <a:t>young</a:t>
            </a:r>
            <a:r>
              <a:rPr lang="hu-HU" sz="1000" dirty="0"/>
              <a:t> </a:t>
            </a:r>
            <a:r>
              <a:rPr lang="hu-HU" sz="1000" dirty="0" err="1"/>
              <a:t>adults</a:t>
            </a:r>
            <a:r>
              <a:rPr lang="hu-HU" sz="1000" dirty="0"/>
              <a:t>. </a:t>
            </a:r>
            <a:r>
              <a:rPr lang="hu-HU" sz="1000" dirty="0" err="1"/>
              <a:t>Psychopharmacology</a:t>
            </a:r>
            <a:r>
              <a:rPr lang="hu-HU" sz="1000" dirty="0"/>
              <a:t> 2015</a:t>
            </a:r>
            <a:r>
              <a:rPr lang="hu-HU" sz="1000" dirty="0" smtClean="0"/>
              <a:t>.</a:t>
            </a:r>
            <a:endParaRPr lang="hu-HU" sz="1000" dirty="0"/>
          </a:p>
          <a:p>
            <a:r>
              <a:rPr lang="hu-HU" sz="1000" baseline="30000" dirty="0"/>
              <a:t>7</a:t>
            </a:r>
            <a:r>
              <a:rPr lang="hu-HU" sz="1000" dirty="0" smtClean="0"/>
              <a:t>Wang </a:t>
            </a:r>
            <a:r>
              <a:rPr lang="hu-HU" sz="1000" dirty="0"/>
              <a:t>et </a:t>
            </a:r>
            <a:r>
              <a:rPr lang="hu-HU" sz="1000" dirty="0" err="1"/>
              <a:t>al</a:t>
            </a:r>
            <a:r>
              <a:rPr lang="hu-HU" sz="1000" dirty="0"/>
              <a:t>. </a:t>
            </a:r>
            <a:r>
              <a:rPr lang="hu-HU" sz="1000" dirty="0" err="1"/>
              <a:t>Neuroprotective</a:t>
            </a:r>
            <a:r>
              <a:rPr lang="hu-HU" sz="1000" dirty="0"/>
              <a:t> </a:t>
            </a:r>
            <a:r>
              <a:rPr lang="hu-HU" sz="1000" dirty="0" err="1"/>
              <a:t>effect</a:t>
            </a:r>
            <a:r>
              <a:rPr lang="hu-HU" sz="1000" dirty="0"/>
              <a:t> of </a:t>
            </a:r>
            <a:r>
              <a:rPr lang="hu-HU" sz="1000" dirty="0" err="1"/>
              <a:t>acute</a:t>
            </a:r>
            <a:r>
              <a:rPr lang="hu-HU" sz="1000" dirty="0"/>
              <a:t> </a:t>
            </a:r>
            <a:r>
              <a:rPr lang="hu-HU" sz="1000" dirty="0" err="1"/>
              <a:t>ethanol</a:t>
            </a:r>
            <a:r>
              <a:rPr lang="hu-HU" sz="1000" dirty="0"/>
              <a:t> </a:t>
            </a:r>
            <a:r>
              <a:rPr lang="hu-HU" sz="1000" dirty="0" err="1"/>
              <a:t>administration</a:t>
            </a:r>
            <a:r>
              <a:rPr lang="hu-HU" sz="1000" dirty="0"/>
              <a:t> in a </a:t>
            </a:r>
            <a:r>
              <a:rPr lang="hu-HU" sz="1000" dirty="0" err="1"/>
              <a:t>rat</a:t>
            </a:r>
            <a:r>
              <a:rPr lang="hu-HU" sz="1000" dirty="0"/>
              <a:t> </a:t>
            </a:r>
            <a:r>
              <a:rPr lang="hu-HU" sz="1000" dirty="0" err="1"/>
              <a:t>with</a:t>
            </a:r>
            <a:r>
              <a:rPr lang="hu-HU" sz="1000" dirty="0"/>
              <a:t> </a:t>
            </a:r>
            <a:r>
              <a:rPr lang="hu-HU" sz="1000" dirty="0" err="1"/>
              <a:t>transient</a:t>
            </a:r>
            <a:r>
              <a:rPr lang="hu-HU" sz="1000" dirty="0"/>
              <a:t> </a:t>
            </a:r>
            <a:r>
              <a:rPr lang="hu-HU" sz="1000" dirty="0" err="1"/>
              <a:t>cerebral</a:t>
            </a:r>
            <a:r>
              <a:rPr lang="hu-HU" sz="1000" dirty="0"/>
              <a:t> </a:t>
            </a:r>
            <a:r>
              <a:rPr lang="hu-HU" sz="1000" dirty="0" err="1"/>
              <a:t>ischemia</a:t>
            </a:r>
            <a:r>
              <a:rPr lang="hu-HU" sz="1000" dirty="0"/>
              <a:t>. Stroke 2012</a:t>
            </a:r>
            <a:r>
              <a:rPr lang="hu-HU" sz="1000" dirty="0" smtClean="0"/>
              <a:t>.</a:t>
            </a:r>
          </a:p>
          <a:p>
            <a:r>
              <a:rPr lang="hu-HU" sz="1000" baseline="30000" dirty="0" smtClean="0"/>
              <a:t>8</a:t>
            </a:r>
            <a:r>
              <a:rPr lang="hu-HU" sz="1000" dirty="0" smtClean="0"/>
              <a:t>Árokszállási et </a:t>
            </a:r>
            <a:r>
              <a:rPr lang="hu-HU" sz="1000" dirty="0" err="1" smtClean="0"/>
              <a:t>al</a:t>
            </a:r>
            <a:r>
              <a:rPr lang="hu-HU" sz="1000" dirty="0" smtClean="0"/>
              <a:t>. …. – </a:t>
            </a:r>
            <a:r>
              <a:rPr lang="hu-HU" sz="1000" dirty="0" err="1" smtClean="0"/>
              <a:t>under</a:t>
            </a:r>
            <a:r>
              <a:rPr lang="hu-HU" sz="1000" dirty="0" smtClean="0"/>
              <a:t> </a:t>
            </a:r>
            <a:r>
              <a:rPr lang="hu-HU" sz="1000" dirty="0" err="1" smtClean="0"/>
              <a:t>publication</a:t>
            </a:r>
            <a:r>
              <a:rPr lang="hu-HU" sz="1000" dirty="0" smtClean="0"/>
              <a:t>.</a:t>
            </a:r>
            <a:endParaRPr lang="en-GB" sz="1000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9061363" y="2048228"/>
            <a:ext cx="2829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m</a:t>
            </a:r>
            <a:r>
              <a:rPr lang="hu-HU" dirty="0" err="1" smtClean="0"/>
              <a:t>ultiple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hemostasis</a:t>
            </a:r>
            <a:r>
              <a:rPr lang="hu-HU" dirty="0" smtClean="0"/>
              <a:t>: </a:t>
            </a:r>
            <a:r>
              <a:rPr lang="hu-HU" dirty="0" err="1" smtClean="0"/>
              <a:t>inhibited</a:t>
            </a:r>
            <a:r>
              <a:rPr lang="hu-HU" dirty="0" smtClean="0"/>
              <a:t> </a:t>
            </a:r>
            <a:r>
              <a:rPr lang="hu-HU" dirty="0" err="1" smtClean="0"/>
              <a:t>platelet</a:t>
            </a:r>
            <a:r>
              <a:rPr lang="hu-HU" dirty="0" smtClean="0"/>
              <a:t> </a:t>
            </a:r>
            <a:r>
              <a:rPr lang="hu-HU" dirty="0" err="1" smtClean="0"/>
              <a:t>aggregation</a:t>
            </a:r>
            <a:r>
              <a:rPr lang="hu-HU" dirty="0" smtClean="0"/>
              <a:t>, </a:t>
            </a:r>
            <a:r>
              <a:rPr lang="hu-HU" dirty="0" err="1" smtClean="0"/>
              <a:t>decreased</a:t>
            </a:r>
            <a:r>
              <a:rPr lang="hu-HU" dirty="0" smtClean="0"/>
              <a:t> </a:t>
            </a:r>
            <a:r>
              <a:rPr lang="hu-HU" dirty="0" err="1" smtClean="0"/>
              <a:t>fibrinogen</a:t>
            </a:r>
            <a:r>
              <a:rPr lang="hu-HU" dirty="0" smtClean="0"/>
              <a:t> and </a:t>
            </a:r>
            <a:r>
              <a:rPr lang="hu-HU" dirty="0" err="1" smtClean="0"/>
              <a:t>increased</a:t>
            </a:r>
            <a:r>
              <a:rPr lang="hu-HU" dirty="0" smtClean="0"/>
              <a:t> fibrinolysis</a:t>
            </a:r>
            <a:r>
              <a:rPr lang="hu-HU" baseline="30000" dirty="0"/>
              <a:t>4</a:t>
            </a:r>
          </a:p>
          <a:p>
            <a:endParaRPr lang="en-GB" dirty="0"/>
          </a:p>
        </p:txBody>
      </p:sp>
      <p:sp>
        <p:nvSpPr>
          <p:cNvPr id="15" name="Téglalap 14"/>
          <p:cNvSpPr/>
          <p:nvPr/>
        </p:nvSpPr>
        <p:spPr>
          <a:xfrm>
            <a:off x="147063" y="3404752"/>
            <a:ext cx="2662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survival</a:t>
            </a:r>
            <a:r>
              <a:rPr lang="hu-HU" dirty="0" smtClean="0"/>
              <a:t> in </a:t>
            </a:r>
            <a:r>
              <a:rPr lang="hu-HU" dirty="0" err="1" smtClean="0"/>
              <a:t>patients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severe</a:t>
            </a:r>
            <a:r>
              <a:rPr lang="hu-HU" dirty="0" smtClean="0"/>
              <a:t> </a:t>
            </a:r>
            <a:r>
              <a:rPr lang="hu-HU" dirty="0" err="1" smtClean="0"/>
              <a:t>traumatic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 injuries</a:t>
            </a:r>
            <a:r>
              <a:rPr lang="hu-HU" baseline="30000" dirty="0"/>
              <a:t>5</a:t>
            </a:r>
          </a:p>
        </p:txBody>
      </p:sp>
      <p:sp>
        <p:nvSpPr>
          <p:cNvPr id="16" name="Szövegdoboz 15"/>
          <p:cNvSpPr txBox="1"/>
          <p:nvPr/>
        </p:nvSpPr>
        <p:spPr>
          <a:xfrm flipH="1">
            <a:off x="3001477" y="2325228"/>
            <a:ext cx="253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r</a:t>
            </a:r>
            <a:r>
              <a:rPr lang="hu-HU" dirty="0" err="1" smtClean="0"/>
              <a:t>eduction</a:t>
            </a:r>
            <a:r>
              <a:rPr lang="hu-HU" dirty="0" smtClean="0"/>
              <a:t> of 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 metabolism</a:t>
            </a:r>
            <a:r>
              <a:rPr lang="hu-HU" baseline="30000" dirty="0"/>
              <a:t>2</a:t>
            </a:r>
            <a:endParaRPr lang="en-GB" baseline="30000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4573535" y="1537778"/>
            <a:ext cx="567262" cy="6209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2592127" y="2770209"/>
            <a:ext cx="890701" cy="6931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1450129" y="2665498"/>
            <a:ext cx="0" cy="6723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573535" y="4520102"/>
            <a:ext cx="5473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hu-HU" dirty="0" err="1"/>
              <a:t>b</a:t>
            </a:r>
            <a:r>
              <a:rPr lang="hu-HU" dirty="0" err="1" smtClean="0"/>
              <a:t>etter</a:t>
            </a:r>
            <a:r>
              <a:rPr lang="hu-HU" dirty="0" smtClean="0"/>
              <a:t> </a:t>
            </a:r>
            <a:r>
              <a:rPr lang="hu-HU" dirty="0" err="1" smtClean="0"/>
              <a:t>outcome</a:t>
            </a:r>
            <a:r>
              <a:rPr lang="hu-HU" dirty="0" smtClean="0"/>
              <a:t> of stroke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intravenous</a:t>
            </a:r>
            <a:r>
              <a:rPr lang="hu-HU" dirty="0" smtClean="0"/>
              <a:t> </a:t>
            </a:r>
            <a:r>
              <a:rPr lang="hu-HU" dirty="0" err="1" smtClean="0"/>
              <a:t>thrombolysis</a:t>
            </a:r>
            <a:r>
              <a:rPr lang="hu-HU" dirty="0" smtClean="0"/>
              <a:t>:</a:t>
            </a:r>
          </a:p>
          <a:p>
            <a:pPr algn="ctr">
              <a:buClr>
                <a:schemeClr val="accent1"/>
              </a:buClr>
            </a:pPr>
            <a:r>
              <a:rPr lang="hu-HU" dirty="0" err="1"/>
              <a:t>r</a:t>
            </a:r>
            <a:r>
              <a:rPr lang="hu-HU" dirty="0" err="1" smtClean="0"/>
              <a:t>educed</a:t>
            </a:r>
            <a:r>
              <a:rPr lang="hu-HU" dirty="0" smtClean="0"/>
              <a:t> </a:t>
            </a:r>
            <a:r>
              <a:rPr lang="hu-HU" dirty="0" err="1" smtClean="0"/>
              <a:t>infarct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 in rats</a:t>
            </a:r>
            <a:r>
              <a:rPr lang="hu-HU" baseline="30000" dirty="0" smtClean="0"/>
              <a:t>7 </a:t>
            </a:r>
            <a:r>
              <a:rPr lang="hu-HU" dirty="0" smtClean="0"/>
              <a:t>and</a:t>
            </a:r>
            <a:br>
              <a:rPr lang="hu-HU" dirty="0" smtClean="0"/>
            </a:br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functional</a:t>
            </a:r>
            <a:r>
              <a:rPr lang="hu-HU" dirty="0" smtClean="0"/>
              <a:t> </a:t>
            </a:r>
            <a:r>
              <a:rPr lang="hu-HU" dirty="0" err="1" smtClean="0"/>
              <a:t>outcome</a:t>
            </a:r>
            <a:r>
              <a:rPr lang="hu-HU" dirty="0" smtClean="0"/>
              <a:t> in humans</a:t>
            </a:r>
            <a:r>
              <a:rPr lang="hu-HU" baseline="30000" dirty="0" smtClean="0"/>
              <a:t>8</a:t>
            </a:r>
            <a:endParaRPr lang="hu-HU" baseline="30000" dirty="0"/>
          </a:p>
        </p:txBody>
      </p:sp>
      <p:cxnSp>
        <p:nvCxnSpPr>
          <p:cNvPr id="42" name="Egyenes összekötő nyíllal 41"/>
          <p:cNvCxnSpPr/>
          <p:nvPr/>
        </p:nvCxnSpPr>
        <p:spPr>
          <a:xfrm flipH="1">
            <a:off x="9304120" y="3592996"/>
            <a:ext cx="925834" cy="9364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>
            <a:off x="4269556" y="3050722"/>
            <a:ext cx="980257" cy="13991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>
            <a:off x="2206698" y="2658679"/>
            <a:ext cx="2918467" cy="18990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Hang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26"/>
    </mc:Choice>
    <mc:Fallback>
      <p:transition spd="slow" advTm="5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966" x="901700" y="1822450"/>
          <p14:tracePt t="12018" x="901700" y="1816100"/>
          <p14:tracePt t="12035" x="889000" y="1809750"/>
          <p14:tracePt t="12042" x="882650" y="1790700"/>
          <p14:tracePt t="12051" x="876300" y="1778000"/>
          <p14:tracePt t="12068" x="857250" y="1746250"/>
          <p14:tracePt t="12104" x="831850" y="1720850"/>
          <p14:tracePt t="12135" x="774700" y="1670050"/>
          <p14:tracePt t="12140" x="755650" y="1663700"/>
          <p14:tracePt t="12168" x="742950" y="1651000"/>
          <p14:tracePt t="12185" x="730250" y="1651000"/>
          <p14:tracePt t="12201" x="711200" y="1651000"/>
          <p14:tracePt t="12218" x="692150" y="1651000"/>
          <p14:tracePt t="12235" x="635000" y="1651000"/>
          <p14:tracePt t="12252" x="577850" y="1657350"/>
          <p14:tracePt t="12268" x="514350" y="1695450"/>
          <p14:tracePt t="12285" x="457200" y="1752600"/>
          <p14:tracePt t="12302" x="419100" y="1816100"/>
          <p14:tracePt t="12319" x="406400" y="1866900"/>
          <p14:tracePt t="12335" x="406400" y="1936750"/>
          <p14:tracePt t="12351" x="406400" y="2012950"/>
          <p14:tracePt t="12369" x="463550" y="2165350"/>
          <p14:tracePt t="12386" x="508000" y="2266950"/>
          <p14:tracePt t="12401" x="571500" y="2368550"/>
          <p14:tracePt t="12419" x="641350" y="2451100"/>
          <p14:tracePt t="12435" x="723900" y="2520950"/>
          <p14:tracePt t="12452" x="831850" y="2565400"/>
          <p14:tracePt t="12468" x="958850" y="2609850"/>
          <p14:tracePt t="12485" x="1104900" y="2654300"/>
          <p14:tracePt t="12502" x="1231900" y="2660650"/>
          <p14:tracePt t="12519" x="1327150" y="2667000"/>
          <p14:tracePt t="12537" x="1441450" y="2692400"/>
          <p14:tracePt t="12551" x="1479550" y="2692400"/>
          <p14:tracePt t="12568" x="1568450" y="2692400"/>
          <p14:tracePt t="12569" x="1619250" y="2692400"/>
          <p14:tracePt t="12585" x="1771650" y="2692400"/>
          <p14:tracePt t="12601" x="1943100" y="2679700"/>
          <p14:tracePt t="12618" x="2171700" y="2660650"/>
          <p14:tracePt t="12635" x="2343150" y="2609850"/>
          <p14:tracePt t="12653" x="2438400" y="2571750"/>
          <p14:tracePt t="12670" x="2457450" y="2552700"/>
          <p14:tracePt t="12685" x="2470150" y="2533650"/>
          <p14:tracePt t="12701" x="2470150" y="2495550"/>
          <p14:tracePt t="12719" x="2470150" y="2413000"/>
          <p14:tracePt t="12724" x="2470150" y="2362200"/>
          <p14:tracePt t="12737" x="2470150" y="2298700"/>
          <p14:tracePt t="12752" x="2470150" y="2247900"/>
          <p14:tracePt t="12756" x="2470150" y="2216150"/>
          <p14:tracePt t="12769" x="2444750" y="2146300"/>
          <p14:tracePt t="12785" x="2400300" y="2070100"/>
          <p14:tracePt t="12801" x="2355850" y="2012950"/>
          <p14:tracePt t="12819" x="2286000" y="1943100"/>
          <p14:tracePt t="12835" x="2184400" y="1873250"/>
          <p14:tracePt t="12852" x="2025650" y="1822450"/>
          <p14:tracePt t="12868" x="1828800" y="1758950"/>
          <p14:tracePt t="12885" x="1600200" y="1714500"/>
          <p14:tracePt t="12901" x="1397000" y="1708150"/>
          <p14:tracePt t="12918" x="1263650" y="1708150"/>
          <p14:tracePt t="12935" x="1162050" y="1708150"/>
          <p14:tracePt t="12939" x="1123950" y="1708150"/>
          <p14:tracePt t="12954" x="1016000" y="1733550"/>
          <p14:tracePt t="12968" x="958850" y="1765300"/>
          <p14:tracePt t="12970" x="901700" y="1803400"/>
          <p14:tracePt t="12985" x="774700" y="1866900"/>
          <p14:tracePt t="13001" x="660400" y="1968500"/>
          <p14:tracePt t="13018" x="577850" y="2038350"/>
          <p14:tracePt t="13035" x="558800" y="2082800"/>
          <p14:tracePt t="13052" x="533400" y="2139950"/>
          <p14:tracePt t="13068" x="527050" y="2190750"/>
          <p14:tracePt t="13085" x="527050" y="2254250"/>
          <p14:tracePt t="13089" x="527050" y="2286000"/>
          <p14:tracePt t="13101" x="527050" y="2324100"/>
          <p14:tracePt t="13117" x="527050" y="2381250"/>
          <p14:tracePt t="13135" x="558800" y="2470150"/>
          <p14:tracePt t="13153" x="603250" y="2565400"/>
          <p14:tracePt t="13169" x="622300" y="2590800"/>
          <p14:tracePt t="13185" x="647700" y="2609850"/>
          <p14:tracePt t="13202" x="0" y="0"/>
        </p14:tracePtLst>
        <p14:tracePtLst>
          <p14:tracePt t="15172" x="4051300" y="2120900"/>
          <p14:tracePt t="15177" x="4000500" y="2120900"/>
          <p14:tracePt t="15187" x="3962400" y="2120900"/>
          <p14:tracePt t="15200" x="3943350" y="2120900"/>
          <p14:tracePt t="15217" x="3937000" y="2120900"/>
          <p14:tracePt t="15266" x="3930650" y="2120900"/>
          <p14:tracePt t="15276" x="3911600" y="2120900"/>
          <p14:tracePt t="15289" x="3905250" y="2120900"/>
          <p14:tracePt t="15317" x="3892550" y="2114550"/>
          <p14:tracePt t="15350" x="3854450" y="2114550"/>
          <p14:tracePt t="15354" x="3835400" y="2114550"/>
          <p14:tracePt t="15386" x="3689350" y="2114550"/>
          <p14:tracePt t="15400" x="3638550" y="2114550"/>
          <p14:tracePt t="15417" x="3479800" y="2114550"/>
          <p14:tracePt t="15434" x="3409950" y="2139950"/>
          <p14:tracePt t="15450" x="3340100" y="2178050"/>
          <p14:tracePt t="15467" x="3251200" y="2254250"/>
          <p14:tracePt t="15483" x="3168650" y="2336800"/>
          <p14:tracePt t="15500" x="3105150" y="2413000"/>
          <p14:tracePt t="15517" x="3079750" y="2520950"/>
          <p14:tracePt t="15533" x="3073400" y="2578100"/>
          <p14:tracePt t="15550" x="3073400" y="2628900"/>
          <p14:tracePt t="15567" x="3073400" y="2673350"/>
          <p14:tracePt t="15583" x="3086100" y="2717800"/>
          <p14:tracePt t="15585" x="3105150" y="2749550"/>
          <p14:tracePt t="15600" x="3136900" y="2794000"/>
          <p14:tracePt t="15617" x="3238500" y="2908300"/>
          <p14:tracePt t="15633" x="3352800" y="2984500"/>
          <p14:tracePt t="15650" x="3473450" y="3048000"/>
          <p14:tracePt t="15667" x="3600450" y="3105150"/>
          <p14:tracePt t="15684" x="3746500" y="3149600"/>
          <p14:tracePt t="15702" x="3892550" y="3187700"/>
          <p14:tracePt t="15717" x="4076700" y="3238500"/>
          <p14:tracePt t="15734" x="4279900" y="3270250"/>
          <p14:tracePt t="15750" x="4495800" y="3276600"/>
          <p14:tracePt t="15767" x="4686300" y="3276600"/>
          <p14:tracePt t="15772" x="4775200" y="3276600"/>
          <p14:tracePt t="15783" x="4864100" y="3276600"/>
          <p14:tracePt t="15800" x="5067300" y="3276600"/>
          <p14:tracePt t="15817" x="5372100" y="3263900"/>
          <p14:tracePt t="15833" x="5562600" y="3232150"/>
          <p14:tracePt t="15850" x="5715000" y="3181350"/>
          <p14:tracePt t="15868" x="5778500" y="3143250"/>
          <p14:tracePt t="15886" x="5803900" y="3105150"/>
          <p14:tracePt t="15899" x="5829300" y="3048000"/>
          <p14:tracePt t="15917" x="5835650" y="2978150"/>
          <p14:tracePt t="15933" x="5835650" y="2889250"/>
          <p14:tracePt t="15950" x="5835650" y="2794000"/>
          <p14:tracePt t="15967" x="5835650" y="2679700"/>
          <p14:tracePt t="15983" x="5835650" y="2578100"/>
          <p14:tracePt t="16000" x="5810250" y="2501900"/>
          <p14:tracePt t="16016" x="5721350" y="2368550"/>
          <p14:tracePt t="16033" x="5638800" y="2286000"/>
          <p14:tracePt t="16050" x="5524500" y="2190750"/>
          <p14:tracePt t="16066" x="5372100" y="2108200"/>
          <p14:tracePt t="16083" x="5187950" y="2038350"/>
          <p14:tracePt t="16100" x="4978400" y="1962150"/>
          <p14:tracePt t="16117" x="4781550" y="1911350"/>
          <p14:tracePt t="16133" x="4578350" y="1905000"/>
          <p14:tracePt t="16150" x="4425950" y="1905000"/>
          <p14:tracePt t="16166" x="4235450" y="1905000"/>
          <p14:tracePt t="16183" x="4044950" y="1905000"/>
          <p14:tracePt t="16204" x="3752850" y="1905000"/>
          <p14:tracePt t="16217" x="3556000" y="1949450"/>
          <p14:tracePt t="16233" x="3365500" y="1968500"/>
          <p14:tracePt t="16250" x="3257550" y="1987550"/>
          <p14:tracePt t="16266" x="3213100" y="1993900"/>
          <p14:tracePt t="16283" x="3175000" y="2000250"/>
          <p14:tracePt t="16322" x="3168650" y="2000250"/>
          <p14:tracePt t="16333" x="3162300" y="2006600"/>
          <p14:tracePt t="16333" x="0" y="0"/>
        </p14:tracePtLst>
        <p14:tracePtLst>
          <p14:tracePt t="18603" x="1765300" y="3403600"/>
          <p14:tracePt t="18682" x="1758950" y="3390900"/>
          <p14:tracePt t="18690" x="1739900" y="3365500"/>
          <p14:tracePt t="18698" x="1727200" y="3352800"/>
          <p14:tracePt t="18715" x="1638300" y="3295650"/>
          <p14:tracePt t="18731" x="1549400" y="3238500"/>
          <p14:tracePt t="18748" x="1447800" y="3206750"/>
          <p14:tracePt t="18781" x="1149350" y="3155950"/>
          <p14:tracePt t="18815" x="793750" y="3155950"/>
          <p14:tracePt t="18818" x="730250" y="3155950"/>
          <p14:tracePt t="18848" x="565150" y="3155950"/>
          <p14:tracePt t="18865" x="482600" y="3175000"/>
          <p14:tracePt t="18881" x="406400" y="3213100"/>
          <p14:tracePt t="18898" x="317500" y="3276600"/>
          <p14:tracePt t="18915" x="254000" y="3327400"/>
          <p14:tracePt t="18931" x="196850" y="3365500"/>
          <p14:tracePt t="18948" x="158750" y="3409950"/>
          <p14:tracePt t="18965" x="139700" y="3441700"/>
          <p14:tracePt t="18981" x="120650" y="3492500"/>
          <p14:tracePt t="19000" x="114300" y="3536950"/>
          <p14:tracePt t="19015" x="114300" y="3575050"/>
          <p14:tracePt t="19020" x="114300" y="3600450"/>
          <p14:tracePt t="19032" x="114300" y="3606800"/>
          <p14:tracePt t="19049" x="114300" y="3670300"/>
          <p14:tracePt t="19066" x="114300" y="3721100"/>
          <p14:tracePt t="19082" x="146050" y="3771900"/>
          <p14:tracePt t="19098" x="171450" y="3816350"/>
          <p14:tracePt t="19115" x="215900" y="3867150"/>
          <p14:tracePt t="19132" x="266700" y="3943350"/>
          <p14:tracePt t="19148" x="349250" y="4000500"/>
          <p14:tracePt t="19165" x="438150" y="4083050"/>
          <p14:tracePt t="19182" x="501650" y="4121150"/>
          <p14:tracePt t="19187" x="546100" y="4146550"/>
          <p14:tracePt t="19198" x="577850" y="4171950"/>
          <p14:tracePt t="19215" x="635000" y="4203700"/>
          <p14:tracePt t="19217" x="685800" y="4210050"/>
          <p14:tracePt t="19232" x="730250" y="4229100"/>
          <p14:tracePt t="19249" x="876300" y="4267200"/>
          <p14:tracePt t="19265" x="977900" y="4298950"/>
          <p14:tracePt t="19281" x="1060450" y="4324350"/>
          <p14:tracePt t="19299" x="1143000" y="4343400"/>
          <p14:tracePt t="19315" x="1219200" y="4343400"/>
          <p14:tracePt t="19331" x="1314450" y="4343400"/>
          <p14:tracePt t="19349" x="1428750" y="4343400"/>
          <p14:tracePt t="19365" x="1530350" y="4343400"/>
          <p14:tracePt t="19371" x="1593850" y="4343400"/>
          <p14:tracePt t="19382" x="1631950" y="4343400"/>
          <p14:tracePt t="19398" x="1727200" y="4343400"/>
          <p14:tracePt t="19415" x="1790700" y="4343400"/>
          <p14:tracePt t="19431" x="1847850" y="4324350"/>
          <p14:tracePt t="19433" x="1885950" y="4311650"/>
          <p14:tracePt t="19448" x="1905000" y="4298950"/>
          <p14:tracePt t="19468" x="1987550" y="4241800"/>
          <p14:tracePt t="19475" x="2012950" y="4222750"/>
          <p14:tracePt t="19482" x="2032000" y="4197350"/>
          <p14:tracePt t="19500" x="2089150" y="4146550"/>
          <p14:tracePt t="19515" x="2133600" y="4089400"/>
          <p14:tracePt t="19531" x="2165350" y="4025900"/>
          <p14:tracePt t="19548" x="2197100" y="3975100"/>
          <p14:tracePt t="19565" x="2209800" y="3911600"/>
          <p14:tracePt t="19581" x="2209800" y="3867150"/>
          <p14:tracePt t="19598" x="2209800" y="3797300"/>
          <p14:tracePt t="19616" x="2209800" y="3708400"/>
          <p14:tracePt t="19617" x="2209800" y="3670300"/>
          <p14:tracePt t="19631" x="2209800" y="3632200"/>
          <p14:tracePt t="19649" x="2165350" y="3505200"/>
          <p14:tracePt t="19664" x="2120900" y="3429000"/>
          <p14:tracePt t="19681" x="2089150" y="3359150"/>
          <p14:tracePt t="19699" x="2044700" y="3308350"/>
          <p14:tracePt t="19715" x="1987550" y="3251200"/>
          <p14:tracePt t="19731" x="1943100" y="3213100"/>
          <p14:tracePt t="19748" x="1835150" y="3155950"/>
          <p14:tracePt t="19765" x="1727200" y="3098800"/>
          <p14:tracePt t="19781" x="1562100" y="3035300"/>
          <p14:tracePt t="19798" x="1428750" y="2997200"/>
          <p14:tracePt t="19815" x="1358900" y="2984500"/>
          <p14:tracePt t="19819" x="1314450" y="2965450"/>
          <p14:tracePt t="19831" x="1263650" y="2952750"/>
          <p14:tracePt t="19848" x="1181100" y="2946400"/>
          <p14:tracePt t="19850" x="1143000" y="2946400"/>
          <p14:tracePt t="19865" x="1073150" y="2946400"/>
          <p14:tracePt t="19881" x="1028700" y="2946400"/>
          <p14:tracePt t="19881" x="0" y="0"/>
        </p14:tracePtLst>
        <p14:tracePtLst>
          <p14:tracePt t="26033" x="8280400" y="2171700"/>
          <p14:tracePt t="26139" x="8267700" y="2171700"/>
          <p14:tracePt t="26148" x="8235950" y="2152650"/>
          <p14:tracePt t="26161" x="8197850" y="2133600"/>
          <p14:tracePt t="26178" x="8115300" y="2089150"/>
          <p14:tracePt t="26195" x="8039100" y="2057400"/>
          <p14:tracePt t="26214" x="7956550" y="2019300"/>
          <p14:tracePt t="26229" x="7861300" y="2006600"/>
          <p14:tracePt t="26261" x="7512050" y="1936750"/>
          <p14:tracePt t="26295" x="7200900" y="1892300"/>
          <p14:tracePt t="26329" x="6908800" y="1860550"/>
          <p14:tracePt t="26347" x="6813550" y="1828800"/>
          <p14:tracePt t="26361" x="6673850" y="1828800"/>
          <p14:tracePt t="26378" x="6521450" y="1828800"/>
          <p14:tracePt t="26395" x="6394450" y="1828800"/>
          <p14:tracePt t="26412" x="6299200" y="1828800"/>
          <p14:tracePt t="26430" x="6248400" y="1828800"/>
          <p14:tracePt t="26445" x="6203950" y="1841500"/>
          <p14:tracePt t="26461" x="6134100" y="1854200"/>
          <p14:tracePt t="26478" x="6038850" y="1892300"/>
          <p14:tracePt t="26495" x="5924550" y="1943100"/>
          <p14:tracePt t="26511" x="5816600" y="1993900"/>
          <p14:tracePt t="26514" x="5765800" y="2032000"/>
          <p14:tracePt t="26528" x="5721350" y="2063750"/>
          <p14:tracePt t="26548" x="5626100" y="2139950"/>
          <p14:tracePt t="26561" x="5594350" y="2184400"/>
          <p14:tracePt t="26578" x="5568950" y="2241550"/>
          <p14:tracePt t="26595" x="5549900" y="2298700"/>
          <p14:tracePt t="26611" x="5530850" y="2355850"/>
          <p14:tracePt t="26629" x="5530850" y="2400300"/>
          <p14:tracePt t="26645" x="5518150" y="2444750"/>
          <p14:tracePt t="26662" x="5518150" y="2514600"/>
          <p14:tracePt t="26665" x="5518150" y="2540000"/>
          <p14:tracePt t="26678" x="5518150" y="2552700"/>
          <p14:tracePt t="26695" x="5518150" y="2609850"/>
          <p14:tracePt t="26698" x="5537200" y="2641600"/>
          <p14:tracePt t="26711" x="5549900" y="2673350"/>
          <p14:tracePt t="26728" x="5600700" y="2749550"/>
          <p14:tracePt t="26730" x="5626100" y="2781300"/>
          <p14:tracePt t="26745" x="5708650" y="2876550"/>
          <p14:tracePt t="26761" x="5835650" y="2952750"/>
          <p14:tracePt t="26777" x="5975350" y="3028950"/>
          <p14:tracePt t="26794" x="6096000" y="3079750"/>
          <p14:tracePt t="26811" x="6191250" y="3105150"/>
          <p14:tracePt t="26830" x="6299200" y="3111500"/>
          <p14:tracePt t="26846" x="6426200" y="3124200"/>
          <p14:tracePt t="26849" x="6489700" y="3124200"/>
          <p14:tracePt t="26861" x="6591300" y="3124200"/>
          <p14:tracePt t="26878" x="6794500" y="3124200"/>
          <p14:tracePt t="26895" x="6934200" y="3124200"/>
          <p14:tracePt t="26911" x="7016750" y="3124200"/>
          <p14:tracePt t="26928" x="7067550" y="3124200"/>
          <p14:tracePt t="26946" x="7099300" y="3124200"/>
          <p14:tracePt t="26961" x="7131050" y="3105150"/>
          <p14:tracePt t="26978" x="7207250" y="3067050"/>
          <p14:tracePt t="26996" x="7277100" y="3035300"/>
          <p14:tracePt t="27011" x="7391400" y="2990850"/>
          <p14:tracePt t="27028" x="7486650" y="2946400"/>
          <p14:tracePt t="27044" x="7531100" y="2914650"/>
          <p14:tracePt t="27061" x="7569200" y="2889250"/>
          <p14:tracePt t="27078" x="7569200" y="2870200"/>
          <p14:tracePt t="27094" x="7588250" y="2838450"/>
          <p14:tracePt t="27113" x="7594600" y="2774950"/>
          <p14:tracePt t="27128" x="7594600" y="2749550"/>
          <p14:tracePt t="27144" x="7594600" y="2692400"/>
          <p14:tracePt t="27147" x="7594600" y="2667000"/>
          <p14:tracePt t="27165" x="7594600" y="2628900"/>
          <p14:tracePt t="27177" x="7594600" y="2603500"/>
          <p14:tracePt t="27194" x="7594600" y="2578100"/>
          <p14:tracePt t="27213" x="7588250" y="2552700"/>
          <p14:tracePt t="27227" x="7581900" y="2533650"/>
          <p14:tracePt t="27245" x="7575550" y="2501900"/>
          <p14:tracePt t="27261" x="7556500" y="2463800"/>
          <p14:tracePt t="27278" x="7524750" y="2413000"/>
          <p14:tracePt t="27294" x="7486650" y="2349500"/>
          <p14:tracePt t="27297" x="7442200" y="2311400"/>
          <p14:tracePt t="27313" x="7404100" y="2286000"/>
          <p14:tracePt t="27328" x="7385050" y="2260600"/>
          <p14:tracePt t="27330" x="7346950" y="2235200"/>
          <p14:tracePt t="27345" x="7308850" y="2209800"/>
          <p14:tracePt t="27363" x="7245350" y="2171700"/>
          <p14:tracePt t="27377" x="7194550" y="2139950"/>
          <p14:tracePt t="27394" x="7131050" y="2108200"/>
          <p14:tracePt t="27411" x="7086600" y="2089150"/>
          <p14:tracePt t="27411" x="0" y="0"/>
        </p14:tracePtLst>
        <p14:tracePtLst>
          <p14:tracePt t="29619" x="8318500" y="3594100"/>
          <p14:tracePt t="29810" x="8305800" y="3594100"/>
          <p14:tracePt t="29817" x="8293100" y="3594100"/>
          <p14:tracePt t="29826" x="8286750" y="3587750"/>
          <p14:tracePt t="29843" x="8267700" y="3568700"/>
          <p14:tracePt t="29860" x="8235950" y="3543300"/>
          <p14:tracePt t="29877" x="8191500" y="3511550"/>
          <p14:tracePt t="29893" x="8108950" y="3498850"/>
          <p14:tracePt t="29927" x="7867650" y="3422650"/>
          <p14:tracePt t="29960" x="7575550" y="3371850"/>
          <p14:tracePt t="29994" x="7251700" y="3333750"/>
          <p14:tracePt t="30009" x="7175500" y="3333750"/>
          <p14:tracePt t="30027" x="7067550" y="3333750"/>
          <p14:tracePt t="30043" x="6978650" y="3333750"/>
          <p14:tracePt t="30060" x="6864350" y="3333750"/>
          <p14:tracePt t="30076" x="6737350" y="3333750"/>
          <p14:tracePt t="30093" x="6604000" y="3346450"/>
          <p14:tracePt t="30110" x="6457950" y="3378200"/>
          <p14:tracePt t="30126" x="6318250" y="3397250"/>
          <p14:tracePt t="30129" x="6261100" y="3397250"/>
          <p14:tracePt t="30143" x="6223000" y="3403600"/>
          <p14:tracePt t="30160" x="6146800" y="3422650"/>
          <p14:tracePt t="30163" x="6108700" y="3429000"/>
          <p14:tracePt t="30176" x="6064250" y="3435350"/>
          <p14:tracePt t="30193" x="5937250" y="3479800"/>
          <p14:tracePt t="30210" x="5854700" y="3524250"/>
          <p14:tracePt t="30228" x="5740400" y="3568700"/>
          <p14:tracePt t="30243" x="5676900" y="3613150"/>
          <p14:tracePt t="30260" x="5632450" y="3638550"/>
          <p14:tracePt t="30276" x="5607050" y="3663950"/>
          <p14:tracePt t="30293" x="5600700" y="3689350"/>
          <p14:tracePt t="30310" x="5600700" y="3708400"/>
          <p14:tracePt t="30326" x="5600700" y="3752850"/>
          <p14:tracePt t="30343" x="5600700" y="3803650"/>
          <p14:tracePt t="30360" x="5607050" y="3854450"/>
          <p14:tracePt t="30376" x="5651500" y="3930650"/>
          <p14:tracePt t="30377" x="5676900" y="3962400"/>
          <p14:tracePt t="30393" x="5721350" y="4006850"/>
          <p14:tracePt t="30409" x="5791200" y="4057650"/>
          <p14:tracePt t="30426" x="5892800" y="4095750"/>
          <p14:tracePt t="30443" x="5981700" y="4127500"/>
          <p14:tracePt t="30460" x="6038850" y="4140200"/>
          <p14:tracePt t="30476" x="6108700" y="4165600"/>
          <p14:tracePt t="30493" x="6178550" y="4171950"/>
          <p14:tracePt t="30509" x="6248400" y="4184650"/>
          <p14:tracePt t="30527" x="6324600" y="4184650"/>
          <p14:tracePt t="30529" x="6381750" y="4184650"/>
          <p14:tracePt t="30542" x="6419850" y="4184650"/>
          <p14:tracePt t="30560" x="6496050" y="4184650"/>
          <p14:tracePt t="30576" x="6572250" y="4184650"/>
          <p14:tracePt t="30577" x="6629400" y="4184650"/>
          <p14:tracePt t="30593" x="6731000" y="4184650"/>
          <p14:tracePt t="30609" x="6845300" y="4184650"/>
          <p14:tracePt t="30626" x="6972300" y="4184650"/>
          <p14:tracePt t="30643" x="7112000" y="4184650"/>
          <p14:tracePt t="30659" x="7232650" y="4184650"/>
          <p14:tracePt t="30676" x="7289800" y="4184650"/>
          <p14:tracePt t="30681" x="7327900" y="4184650"/>
          <p14:tracePt t="30693" x="7353300" y="4178300"/>
          <p14:tracePt t="30710" x="7397750" y="4159250"/>
          <p14:tracePt t="30729" x="7423150" y="4146550"/>
          <p14:tracePt t="30732" x="7442200" y="4140200"/>
          <p14:tracePt t="30743" x="7461250" y="4121150"/>
          <p14:tracePt t="30759" x="7486650" y="4095750"/>
          <p14:tracePt t="30761" x="7493000" y="4083050"/>
          <p14:tracePt t="30776" x="7499350" y="4057650"/>
          <p14:tracePt t="30792" x="7524750" y="4006850"/>
          <p14:tracePt t="30809" x="7531100" y="3962400"/>
          <p14:tracePt t="30827" x="7537450" y="3930650"/>
          <p14:tracePt t="30843" x="7537450" y="3892550"/>
          <p14:tracePt t="30859" x="7537450" y="3867150"/>
          <p14:tracePt t="30876" x="7537450" y="3835400"/>
          <p14:tracePt t="30892" x="7512050" y="3797300"/>
          <p14:tracePt t="30909" x="7486650" y="3752850"/>
          <p14:tracePt t="30913" x="7461250" y="3721100"/>
          <p14:tracePt t="30925" x="7435850" y="3708400"/>
          <p14:tracePt t="30942" x="7372350" y="3663950"/>
          <p14:tracePt t="30959" x="7327900" y="3632200"/>
          <p14:tracePt t="30978" x="7264400" y="3600450"/>
          <p14:tracePt t="30992" x="7219950" y="3581400"/>
          <p14:tracePt t="31009" x="7143750" y="3556000"/>
          <p14:tracePt t="31028" x="7067550" y="3530600"/>
          <p14:tracePt t="31044" x="6997700" y="3511550"/>
          <p14:tracePt t="31059" x="6927850" y="3492500"/>
          <p14:tracePt t="31075" x="6858000" y="3479800"/>
          <p14:tracePt t="31093" x="6788150" y="3473450"/>
          <p14:tracePt t="31109" x="6756400" y="3473450"/>
          <p14:tracePt t="31109" x="0" y="0"/>
        </p14:tracePtLst>
        <p14:tracePtLst>
          <p14:tracePt t="36478" x="10388600" y="2546350"/>
          <p14:tracePt t="36562" x="10388600" y="2540000"/>
          <p14:tracePt t="36569" x="10388600" y="2533650"/>
          <p14:tracePt t="36577" x="10375900" y="2527300"/>
          <p14:tracePt t="36590" x="10369550" y="2520950"/>
          <p14:tracePt t="36607" x="10363200" y="2501900"/>
          <p14:tracePt t="36623" x="10344150" y="2457450"/>
          <p14:tracePt t="36640" x="10306050" y="2425700"/>
          <p14:tracePt t="36673" x="10267950" y="2374900"/>
          <p14:tracePt t="36706" x="10223500" y="2336800"/>
          <p14:tracePt t="36742" x="10121900" y="2305050"/>
          <p14:tracePt t="36759" x="10058400" y="2305050"/>
          <p14:tracePt t="36760" x="10020300" y="2305050"/>
          <p14:tracePt t="36773" x="9994900" y="2305050"/>
          <p14:tracePt t="36789" x="9918700" y="2305050"/>
          <p14:tracePt t="36806" x="9810750" y="2305050"/>
          <p14:tracePt t="36823" x="9709150" y="2305050"/>
          <p14:tracePt t="36839" x="9620250" y="2305050"/>
          <p14:tracePt t="36859" x="9512300" y="2305050"/>
          <p14:tracePt t="36872" x="9461500" y="2317750"/>
          <p14:tracePt t="36889" x="9385300" y="2349500"/>
          <p14:tracePt t="36906" x="9296400" y="2393950"/>
          <p14:tracePt t="36923" x="9220200" y="2463800"/>
          <p14:tracePt t="36941" x="9137650" y="2533650"/>
          <p14:tracePt t="36956" x="9093200" y="2571750"/>
          <p14:tracePt t="36974" x="9067800" y="2597150"/>
          <p14:tracePt t="36979" x="9055100" y="2616200"/>
          <p14:tracePt t="36989" x="9042400" y="2641600"/>
          <p14:tracePt t="37007" x="9017000" y="2692400"/>
          <p14:tracePt t="37013" x="9010650" y="2705100"/>
          <p14:tracePt t="37023" x="9004300" y="2724150"/>
          <p14:tracePt t="37039" x="8991600" y="2787650"/>
          <p14:tracePt t="37057" x="8978900" y="2851150"/>
          <p14:tracePt t="37075" x="8959850" y="2908300"/>
          <p14:tracePt t="37089" x="8959850" y="2940050"/>
          <p14:tracePt t="37106" x="8959850" y="2978150"/>
          <p14:tracePt t="37123" x="8959850" y="3022600"/>
          <p14:tracePt t="37139" x="8959850" y="3079750"/>
          <p14:tracePt t="37157" x="8959850" y="3124200"/>
          <p14:tracePt t="37173" x="8959850" y="3181350"/>
          <p14:tracePt t="37190" x="8959850" y="3232150"/>
          <p14:tracePt t="37206" x="8972550" y="3308350"/>
          <p14:tracePt t="37223" x="8991600" y="3359150"/>
          <p14:tracePt t="37239" x="9010650" y="3422650"/>
          <p14:tracePt t="37248" x="9023350" y="3448050"/>
          <p14:tracePt t="37250" x="9029700" y="3460750"/>
          <p14:tracePt t="37262" x="9036050" y="3479800"/>
          <p14:tracePt t="37274" x="9055100" y="3498850"/>
          <p14:tracePt t="37289" x="9067800" y="3524250"/>
          <p14:tracePt t="37306" x="9086850" y="3536950"/>
          <p14:tracePt t="37322" x="9105900" y="3549650"/>
          <p14:tracePt t="37339" x="9144000" y="3568700"/>
          <p14:tracePt t="37356" x="9188450" y="3587750"/>
          <p14:tracePt t="37375" x="9213850" y="3594100"/>
          <p14:tracePt t="37389" x="9258300" y="3606800"/>
          <p14:tracePt t="37405" x="9283700" y="3606800"/>
          <p14:tracePt t="37423" x="9321800" y="3606800"/>
          <p14:tracePt t="37425" x="9347200" y="3606800"/>
          <p14:tracePt t="37439" x="9359900" y="3606800"/>
          <p14:tracePt t="37455" x="9410700" y="3606800"/>
          <p14:tracePt t="37474" x="9505950" y="3606800"/>
          <p14:tracePt t="37489" x="9582150" y="3606800"/>
          <p14:tracePt t="37509" x="9702800" y="3587750"/>
          <p14:tracePt t="37522" x="9810750" y="3549650"/>
          <p14:tracePt t="37539" x="9937750" y="3498850"/>
          <p14:tracePt t="37556" x="10007600" y="3467100"/>
          <p14:tracePt t="37574" x="10052050" y="3441700"/>
          <p14:tracePt t="37590" x="10096500" y="3403600"/>
          <p14:tracePt t="37605" x="10134600" y="3365500"/>
          <p14:tracePt t="37622" x="10172700" y="3321050"/>
          <p14:tracePt t="37639" x="10198100" y="3276600"/>
          <p14:tracePt t="37656" x="10236200" y="3225800"/>
          <p14:tracePt t="37674" x="10287000" y="3130550"/>
          <p14:tracePt t="37690" x="10312400" y="3067050"/>
          <p14:tracePt t="37706" x="10331450" y="2984500"/>
          <p14:tracePt t="37724" x="10356850" y="2933700"/>
          <p14:tracePt t="37739" x="10369550" y="2863850"/>
          <p14:tracePt t="37757" x="10375900" y="2794000"/>
          <p14:tracePt t="37772" x="10394950" y="2717800"/>
          <p14:tracePt t="37790" x="10401300" y="2654300"/>
          <p14:tracePt t="37805" x="10401300" y="2578100"/>
          <p14:tracePt t="37822" x="10401300" y="2495550"/>
          <p14:tracePt t="37839" x="10401300" y="2432050"/>
          <p14:tracePt t="37856" x="10394950" y="2381250"/>
          <p14:tracePt t="37873" x="10369550" y="2279650"/>
          <p14:tracePt t="37890" x="10350500" y="2235200"/>
          <p14:tracePt t="38049" x="10096500" y="1866900"/>
          <p14:tracePt t="38664" x="10013950" y="1841500"/>
          <p14:tracePt t="38758" x="10001250" y="1847850"/>
          <p14:tracePt t="38869" x="9988550" y="1860550"/>
          <p14:tracePt t="38877" x="0" y="0"/>
        </p14:tracePtLst>
        <p14:tracePtLst>
          <p14:tracePt t="42516" x="7613650" y="4464050"/>
          <p14:tracePt t="42639" x="7594600" y="4464050"/>
          <p14:tracePt t="42644" x="7581900" y="4451350"/>
          <p14:tracePt t="42653" x="7562850" y="4432300"/>
          <p14:tracePt t="42670" x="7524750" y="4394200"/>
          <p14:tracePt t="42688" x="7499350" y="4362450"/>
          <p14:tracePt t="42706" x="7454900" y="4311650"/>
          <p14:tracePt t="42721" x="7416800" y="4279900"/>
          <p14:tracePt t="42754" x="7302500" y="4216400"/>
          <p14:tracePt t="42787" x="7143750" y="4152900"/>
          <p14:tracePt t="42820" x="6915150" y="4102100"/>
          <p14:tracePt t="42837" x="6775450" y="4095750"/>
          <p14:tracePt t="42854" x="6680200" y="4095750"/>
          <p14:tracePt t="42870" x="6604000" y="4095750"/>
          <p14:tracePt t="42886" x="6527800" y="4095750"/>
          <p14:tracePt t="42889" x="6477000" y="4095750"/>
          <p14:tracePt t="42905" x="6451600" y="4095750"/>
          <p14:tracePt t="42920" x="6356350" y="4108450"/>
          <p14:tracePt t="42937" x="6229350" y="4146550"/>
          <p14:tracePt t="42954" x="6153150" y="4184650"/>
          <p14:tracePt t="42970" x="6089650" y="4216400"/>
          <p14:tracePt t="42986" x="6038850" y="4254500"/>
          <p14:tracePt t="43003" x="5981700" y="4318000"/>
          <p14:tracePt t="43022" x="5943600" y="4368800"/>
          <p14:tracePt t="43037" x="5911850" y="4445000"/>
          <p14:tracePt t="43053" x="5873750" y="4521200"/>
          <p14:tracePt t="43070" x="5873750" y="4597400"/>
          <p14:tracePt t="43086" x="5867400" y="4692650"/>
          <p14:tracePt t="43107" x="5867400" y="4832350"/>
          <p14:tracePt t="43121" x="5867400" y="4870450"/>
          <p14:tracePt t="43137" x="5918200" y="5003800"/>
          <p14:tracePt t="43153" x="5969000" y="5067300"/>
          <p14:tracePt t="43170" x="6013450" y="5111750"/>
          <p14:tracePt t="43186" x="6070600" y="5149850"/>
          <p14:tracePt t="43203" x="6134100" y="5194300"/>
          <p14:tracePt t="43223" x="6216650" y="5232400"/>
          <p14:tracePt t="43227" x="6248400" y="5238750"/>
          <p14:tracePt t="43240" x="6280150" y="5257800"/>
          <p14:tracePt t="43254" x="6350000" y="5270500"/>
          <p14:tracePt t="43270" x="6400800" y="5295900"/>
          <p14:tracePt t="43287" x="6470650" y="5308600"/>
          <p14:tracePt t="43303" x="6559550" y="5346700"/>
          <p14:tracePt t="43305" x="6597650" y="5353050"/>
          <p14:tracePt t="43321" x="6654800" y="5372100"/>
          <p14:tracePt t="43337" x="6788150" y="5397500"/>
          <p14:tracePt t="43353" x="6934200" y="5422900"/>
          <p14:tracePt t="43369" x="7067550" y="5435600"/>
          <p14:tracePt t="43386" x="7207250" y="5454650"/>
          <p14:tracePt t="43403" x="7315200" y="5473700"/>
          <p14:tracePt t="43420" x="7429500" y="5473700"/>
          <p14:tracePt t="43437" x="7543800" y="5473700"/>
          <p14:tracePt t="43454" x="7651750" y="5473700"/>
          <p14:tracePt t="43472" x="7727950" y="5467350"/>
          <p14:tracePt t="43486" x="7810500" y="5454650"/>
          <p14:tracePt t="43489" x="7842250" y="5448300"/>
          <p14:tracePt t="43503" x="7899400" y="5429250"/>
          <p14:tracePt t="43520" x="7969250" y="5410200"/>
          <p14:tracePt t="43537" x="8108950" y="5365750"/>
          <p14:tracePt t="43553" x="8204200" y="5321300"/>
          <p14:tracePt t="43569" x="8318500" y="5276850"/>
          <p14:tracePt t="43586" x="8362950" y="5245100"/>
          <p14:tracePt t="43605" x="8394700" y="5213350"/>
          <p14:tracePt t="43620" x="8407400" y="5187950"/>
          <p14:tracePt t="43637" x="8413750" y="5156200"/>
          <p14:tracePt t="43656" x="8432800" y="5105400"/>
          <p14:tracePt t="43670" x="8432800" y="5048250"/>
          <p14:tracePt t="43687" x="8439150" y="4997450"/>
          <p14:tracePt t="43703" x="8439150" y="4933950"/>
          <p14:tracePt t="43720" x="8439150" y="4889500"/>
          <p14:tracePt t="43728" x="8439150" y="4857750"/>
          <p14:tracePt t="43737" x="8439150" y="4819650"/>
          <p14:tracePt t="43754" x="8432800" y="4781550"/>
          <p14:tracePt t="43769" x="8420100" y="4737100"/>
          <p14:tracePt t="43786" x="8388350" y="4673600"/>
          <p14:tracePt t="43803" x="8343900" y="4597400"/>
          <p14:tracePt t="43820" x="8274050" y="4508500"/>
          <p14:tracePt t="43836" x="8197850" y="4451350"/>
          <p14:tracePt t="43853" x="8121650" y="4406900"/>
          <p14:tracePt t="43870" x="8064500" y="4381500"/>
          <p14:tracePt t="43889" x="7975600" y="4356100"/>
          <p14:tracePt t="43903" x="7918450" y="4356100"/>
          <p14:tracePt t="43920" x="7810500" y="4337050"/>
          <p14:tracePt t="43936" x="7651750" y="4330700"/>
          <p14:tracePt t="43939" x="7569200" y="4330700"/>
          <p14:tracePt t="43956" x="7391400" y="4330700"/>
          <p14:tracePt t="43972" x="7270750" y="4311650"/>
          <p14:tracePt t="43986" x="7188200" y="4311650"/>
          <p14:tracePt t="44003" x="7156450" y="4311650"/>
          <p14:tracePt t="44020" x="7137400" y="4311650"/>
          <p14:tracePt t="44037" x="7118350" y="4318000"/>
          <p14:tracePt t="44037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388" y="486138"/>
            <a:ext cx="11435787" cy="164897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Aim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study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examination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cerebral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blood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flow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regulation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transcranial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Doppler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420" y="2558005"/>
            <a:ext cx="10753725" cy="39785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b="1" dirty="0" err="1" smtClean="0"/>
              <a:t>Cerebral</a:t>
            </a:r>
            <a:r>
              <a:rPr lang="hu-HU" b="1" dirty="0" smtClean="0"/>
              <a:t> </a:t>
            </a:r>
            <a:r>
              <a:rPr lang="hu-HU" b="1" dirty="0" err="1" smtClean="0"/>
              <a:t>vasomotor</a:t>
            </a:r>
            <a:r>
              <a:rPr lang="hu-HU" b="1" dirty="0" smtClean="0"/>
              <a:t> </a:t>
            </a:r>
            <a:r>
              <a:rPr lang="hu-HU" b="1" dirty="0" err="1" smtClean="0"/>
              <a:t>reactivity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err="1" smtClean="0"/>
              <a:t>vasodilation</a:t>
            </a:r>
            <a:r>
              <a:rPr lang="hu-HU" dirty="0" smtClean="0"/>
              <a:t> </a:t>
            </a:r>
            <a:r>
              <a:rPr lang="hu-HU" dirty="0" err="1" smtClean="0"/>
              <a:t>capacity</a:t>
            </a:r>
            <a:r>
              <a:rPr lang="hu-HU" dirty="0" smtClean="0"/>
              <a:t> of </a:t>
            </a:r>
            <a:r>
              <a:rPr lang="hu-HU" dirty="0" err="1" smtClean="0"/>
              <a:t>cerebral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arterioles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, </a:t>
            </a:r>
            <a:r>
              <a:rPr lang="hu-HU" dirty="0" err="1" smtClean="0"/>
              <a:t>eg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ec</a:t>
            </a:r>
            <a:r>
              <a:rPr lang="hu-HU" dirty="0" smtClean="0"/>
              <a:t>. pCO</a:t>
            </a:r>
            <a:r>
              <a:rPr lang="hu-HU" baseline="-25000" dirty="0" smtClean="0"/>
              <a:t>2</a:t>
            </a:r>
          </a:p>
          <a:p>
            <a:pPr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b="1" dirty="0" err="1" smtClean="0"/>
              <a:t>Neurovascular</a:t>
            </a:r>
            <a:r>
              <a:rPr lang="hu-HU" b="1" dirty="0" smtClean="0"/>
              <a:t> </a:t>
            </a:r>
            <a:r>
              <a:rPr lang="hu-HU" b="1" dirty="0" err="1" smtClean="0"/>
              <a:t>coupling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err="1" smtClean="0"/>
              <a:t>functional</a:t>
            </a:r>
            <a:r>
              <a:rPr lang="hu-HU" dirty="0"/>
              <a:t> </a:t>
            </a:r>
            <a:r>
              <a:rPr lang="hu-HU" dirty="0" err="1" smtClean="0"/>
              <a:t>hyperaemia</a:t>
            </a:r>
            <a:r>
              <a:rPr lang="hu-HU" dirty="0" smtClean="0"/>
              <a:t>, </a:t>
            </a:r>
            <a:r>
              <a:rPr lang="hu-HU" dirty="0" err="1" smtClean="0"/>
              <a:t>close</a:t>
            </a:r>
            <a:r>
              <a:rPr lang="hu-HU" dirty="0" smtClean="0"/>
              <a:t> </a:t>
            </a:r>
            <a:r>
              <a:rPr lang="hu-HU" dirty="0" err="1" smtClean="0"/>
              <a:t>coupling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of </a:t>
            </a:r>
            <a:r>
              <a:rPr lang="hu-HU" dirty="0" err="1" smtClean="0"/>
              <a:t>cerebral</a:t>
            </a:r>
            <a:r>
              <a:rPr lang="hu-HU" dirty="0" smtClean="0"/>
              <a:t> </a:t>
            </a:r>
            <a:r>
              <a:rPr lang="hu-HU" dirty="0" err="1" smtClean="0"/>
              <a:t>perfusion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cerebral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metabolism</a:t>
            </a:r>
            <a:r>
              <a:rPr lang="hu-HU" dirty="0" smtClean="0"/>
              <a:t> and </a:t>
            </a:r>
            <a:r>
              <a:rPr lang="hu-HU" dirty="0" err="1" smtClean="0"/>
              <a:t>neuronal</a:t>
            </a:r>
            <a:r>
              <a:rPr lang="hu-HU" dirty="0" smtClean="0"/>
              <a:t> </a:t>
            </a:r>
            <a:r>
              <a:rPr lang="hu-HU" dirty="0" err="1" smtClean="0"/>
              <a:t>activation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07" y="2780758"/>
            <a:ext cx="4659538" cy="3533057"/>
          </a:xfrm>
          <a:prstGeom prst="rect">
            <a:avLst/>
          </a:prstGeom>
        </p:spPr>
      </p:pic>
      <p:pic>
        <p:nvPicPr>
          <p:cNvPr id="6" name="Ha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34"/>
    </mc:Choice>
    <mc:Fallback>
      <p:transition spd="slow" advTm="29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748" y="365125"/>
            <a:ext cx="11499573" cy="1023837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Methods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043" y="1558184"/>
            <a:ext cx="11368981" cy="5016236"/>
          </a:xfrm>
        </p:spPr>
        <p:txBody>
          <a:bodyPr>
            <a:normAutofit lnSpcReduction="10000"/>
          </a:bodyPr>
          <a:lstStyle/>
          <a:p>
            <a:pPr marL="539750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smtClean="0"/>
              <a:t> 30 </a:t>
            </a:r>
            <a:r>
              <a:rPr lang="hu-HU" dirty="0" err="1" smtClean="0"/>
              <a:t>young</a:t>
            </a:r>
            <a:r>
              <a:rPr lang="hu-HU" dirty="0" smtClean="0"/>
              <a:t> </a:t>
            </a:r>
            <a:r>
              <a:rPr lang="hu-HU" dirty="0" err="1" smtClean="0"/>
              <a:t>healthy</a:t>
            </a:r>
            <a:r>
              <a:rPr lang="hu-HU" dirty="0" smtClean="0"/>
              <a:t> </a:t>
            </a:r>
            <a:r>
              <a:rPr lang="hu-HU" dirty="0" err="1" smtClean="0"/>
              <a:t>adults</a:t>
            </a:r>
            <a:r>
              <a:rPr lang="hu-HU" dirty="0" smtClean="0"/>
              <a:t> (15 </a:t>
            </a:r>
            <a:r>
              <a:rPr lang="hu-HU" dirty="0" err="1" smtClean="0"/>
              <a:t>males</a:t>
            </a:r>
            <a:r>
              <a:rPr lang="hu-HU" dirty="0" smtClean="0"/>
              <a:t>, 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24,1 ± 1,6 </a:t>
            </a:r>
            <a:r>
              <a:rPr lang="hu-HU" dirty="0" err="1" smtClean="0"/>
              <a:t>years</a:t>
            </a:r>
            <a:r>
              <a:rPr lang="hu-HU" dirty="0" smtClean="0"/>
              <a:t>)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hu-HU" dirty="0" err="1" smtClean="0"/>
              <a:t>Examinations</a:t>
            </a:r>
            <a:r>
              <a:rPr lang="hu-HU" dirty="0" smtClean="0"/>
              <a:t> </a:t>
            </a:r>
            <a:r>
              <a:rPr lang="hu-HU" dirty="0" err="1" smtClean="0"/>
              <a:t>performed</a:t>
            </a:r>
            <a:r>
              <a:rPr lang="hu-HU" dirty="0" smtClean="0"/>
              <a:t> </a:t>
            </a:r>
            <a:r>
              <a:rPr lang="hu-HU" b="1" dirty="0" err="1" smtClean="0"/>
              <a:t>before</a:t>
            </a:r>
            <a:r>
              <a:rPr lang="hu-HU" b="1" dirty="0" smtClean="0"/>
              <a:t> and </a:t>
            </a:r>
            <a:r>
              <a:rPr lang="hu-HU" b="1" dirty="0" err="1" smtClean="0"/>
              <a:t>after</a:t>
            </a:r>
            <a:r>
              <a:rPr lang="hu-HU" b="1" dirty="0" smtClean="0"/>
              <a:t> </a:t>
            </a:r>
            <a:r>
              <a:rPr lang="hu-HU" b="1" dirty="0" err="1" smtClean="0"/>
              <a:t>achohol</a:t>
            </a:r>
            <a:r>
              <a:rPr lang="hu-HU" b="1" dirty="0" smtClean="0"/>
              <a:t> </a:t>
            </a:r>
            <a:r>
              <a:rPr lang="hu-HU" b="1" dirty="0" err="1" smtClean="0"/>
              <a:t>consumption</a:t>
            </a:r>
            <a:r>
              <a:rPr lang="hu-HU" dirty="0" smtClean="0"/>
              <a:t>:</a:t>
            </a:r>
            <a:endParaRPr lang="hu-HU" dirty="0"/>
          </a:p>
          <a:p>
            <a:pPr marL="539750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err="1" smtClean="0"/>
              <a:t>blood</a:t>
            </a:r>
            <a:r>
              <a:rPr lang="hu-HU" dirty="0" smtClean="0"/>
              <a:t> </a:t>
            </a:r>
            <a:r>
              <a:rPr lang="hu-HU" dirty="0" err="1"/>
              <a:t>pressure</a:t>
            </a:r>
            <a:r>
              <a:rPr lang="hu-HU" dirty="0"/>
              <a:t> and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 smtClean="0"/>
              <a:t>registration</a:t>
            </a:r>
            <a:endParaRPr lang="hu-HU" dirty="0" smtClean="0"/>
          </a:p>
          <a:p>
            <a:pPr marL="539750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smtClean="0"/>
              <a:t>VEP: </a:t>
            </a:r>
            <a:r>
              <a:rPr lang="hu-HU" dirty="0" err="1" smtClean="0"/>
              <a:t>neuronal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pathway</a:t>
            </a:r>
            <a:endParaRPr lang="hu-HU" dirty="0" smtClean="0"/>
          </a:p>
          <a:p>
            <a:pPr marL="539750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smtClean="0"/>
              <a:t> TCD </a:t>
            </a:r>
            <a:r>
              <a:rPr lang="hu-HU" dirty="0" err="1" smtClean="0"/>
              <a:t>examination</a:t>
            </a:r>
            <a:r>
              <a:rPr lang="hu-HU" dirty="0" smtClean="0"/>
              <a:t>:</a:t>
            </a:r>
          </a:p>
          <a:p>
            <a:pPr marL="987425" lvl="1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smtClean="0"/>
              <a:t>resting </a:t>
            </a:r>
            <a:r>
              <a:rPr lang="hu-HU" dirty="0" err="1" smtClean="0"/>
              <a:t>absolute</a:t>
            </a:r>
            <a:r>
              <a:rPr lang="hu-HU" dirty="0" smtClean="0"/>
              <a:t> flow </a:t>
            </a:r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–</a:t>
            </a:r>
            <a:br>
              <a:rPr lang="hu-HU" dirty="0" smtClean="0"/>
            </a:br>
            <a:r>
              <a:rPr lang="hu-HU" dirty="0" smtClean="0"/>
              <a:t>PCA &amp; MCA</a:t>
            </a:r>
          </a:p>
          <a:p>
            <a:pPr marL="987425" lvl="1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err="1"/>
              <a:t>c</a:t>
            </a:r>
            <a:r>
              <a:rPr lang="hu-HU" dirty="0" err="1" smtClean="0"/>
              <a:t>erebral</a:t>
            </a:r>
            <a:r>
              <a:rPr lang="hu-HU" dirty="0" smtClean="0"/>
              <a:t> </a:t>
            </a:r>
            <a:r>
              <a:rPr lang="hu-HU" dirty="0" err="1" smtClean="0"/>
              <a:t>vasomotor</a:t>
            </a:r>
            <a:r>
              <a:rPr lang="hu-HU" dirty="0" smtClean="0"/>
              <a:t> </a:t>
            </a:r>
            <a:r>
              <a:rPr lang="hu-HU" dirty="0" err="1" smtClean="0"/>
              <a:t>reactivity</a:t>
            </a:r>
            <a:r>
              <a:rPr lang="hu-HU" dirty="0" smtClean="0"/>
              <a:t>: BHI – MCA</a:t>
            </a:r>
          </a:p>
          <a:p>
            <a:pPr marL="987425" lvl="1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err="1"/>
              <a:t>neurovascular</a:t>
            </a:r>
            <a:r>
              <a:rPr lang="hu-HU" dirty="0"/>
              <a:t> </a:t>
            </a:r>
            <a:r>
              <a:rPr lang="hu-HU" dirty="0" err="1"/>
              <a:t>coupling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 err="1"/>
              <a:t>visual</a:t>
            </a:r>
            <a:r>
              <a:rPr lang="hu-HU" dirty="0"/>
              <a:t> </a:t>
            </a:r>
            <a:r>
              <a:rPr lang="hu-HU" dirty="0" err="1"/>
              <a:t>stimulation</a:t>
            </a:r>
            <a:r>
              <a:rPr lang="hu-HU" dirty="0"/>
              <a:t> (</a:t>
            </a:r>
            <a:r>
              <a:rPr lang="hu-HU" dirty="0" err="1"/>
              <a:t>reading</a:t>
            </a:r>
            <a:r>
              <a:rPr lang="hu-HU" dirty="0"/>
              <a:t>) – </a:t>
            </a:r>
            <a:r>
              <a:rPr lang="hu-HU" dirty="0" smtClean="0"/>
              <a:t>PCA</a:t>
            </a:r>
          </a:p>
          <a:p>
            <a:pPr marL="530225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hu-HU" dirty="0" err="1" smtClean="0"/>
              <a:t>aim</a:t>
            </a:r>
            <a:r>
              <a:rPr lang="hu-HU" dirty="0" smtClean="0"/>
              <a:t> </a:t>
            </a:r>
            <a:r>
              <a:rPr lang="hu-HU" dirty="0" err="1"/>
              <a:t>blood</a:t>
            </a:r>
            <a:r>
              <a:rPr lang="hu-HU" dirty="0"/>
              <a:t> </a:t>
            </a:r>
            <a:r>
              <a:rPr lang="hu-HU" dirty="0" err="1"/>
              <a:t>alcohol</a:t>
            </a:r>
            <a:r>
              <a:rPr lang="hu-HU" dirty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: 0,8 g/L</a:t>
            </a:r>
            <a:endParaRPr lang="hu-HU" dirty="0"/>
          </a:p>
          <a:p>
            <a:pPr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endParaRPr lang="hu-HU" dirty="0"/>
          </a:p>
        </p:txBody>
      </p:sp>
      <p:pic>
        <p:nvPicPr>
          <p:cNvPr id="4" name="Picture 5" descr="2 máso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01" y="2868654"/>
            <a:ext cx="4987020" cy="32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ang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8"/>
    </mc:Choice>
    <mc:Fallback>
      <p:transition spd="slow" advTm="54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40548" cy="2417832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VEP P100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wave</a:t>
            </a:r>
            <a:endParaRPr lang="hu-H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783392"/>
              </p:ext>
            </p:extLst>
          </p:nvPr>
        </p:nvGraphicFramePr>
        <p:xfrm>
          <a:off x="2111059" y="3183038"/>
          <a:ext cx="8032830" cy="245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3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</a:rPr>
                        <a:t> </a:t>
                      </a:r>
                      <a:endParaRPr lang="hu-H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effectLst/>
                          <a:latin typeface="+mn-lt"/>
                        </a:rPr>
                        <a:t>Latency</a:t>
                      </a:r>
                      <a:r>
                        <a:rPr lang="hu-HU" sz="2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(</a:t>
                      </a:r>
                      <a:r>
                        <a:rPr lang="hu-HU" sz="2400" dirty="0" err="1">
                          <a:effectLst/>
                          <a:latin typeface="+mn-lt"/>
                        </a:rPr>
                        <a:t>ms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)</a:t>
                      </a:r>
                      <a:endParaRPr lang="hu-H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effectLst/>
                          <a:latin typeface="+mn-lt"/>
                        </a:rPr>
                        <a:t>Amplitude</a:t>
                      </a:r>
                      <a:r>
                        <a:rPr lang="hu-HU" sz="2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(µV)</a:t>
                      </a:r>
                      <a:endParaRPr lang="hu-H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hu-HU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108,0 ± 2,4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p=0,001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 ± 3,2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p=0,011</a:t>
                      </a:r>
                      <a:endParaRPr lang="hu-H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alcohol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110,8 ± 3,4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 ± 3,4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6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74"/>
    </mc:Choice>
    <mc:Fallback>
      <p:transition spd="slow" advTm="2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195" x="5187950" y="3505200"/>
          <p14:tracePt t="11245" x="5175250" y="3505200"/>
          <p14:tracePt t="11254" x="5137150" y="3505200"/>
          <p14:tracePt t="11263" x="5080000" y="3492500"/>
          <p14:tracePt t="11273" x="5016500" y="3492500"/>
          <p14:tracePt t="11307" x="4648200" y="3486150"/>
          <p14:tracePt t="11309" x="4559300" y="3486150"/>
          <p14:tracePt t="11341" x="4330700" y="3524250"/>
          <p14:tracePt t="11374" x="4241800" y="3625850"/>
          <p14:tracePt t="11390" x="4203700" y="3721100"/>
          <p14:tracePt t="11407" x="4171950" y="3816350"/>
          <p14:tracePt t="11423" x="4127500" y="3949700"/>
          <p14:tracePt t="11440" x="4114800" y="4032250"/>
          <p14:tracePt t="11457" x="4102100" y="4146550"/>
          <p14:tracePt t="11476" x="4089400" y="4254500"/>
          <p14:tracePt t="11490" x="4089400" y="4406900"/>
          <p14:tracePt t="11507" x="4089400" y="4572000"/>
          <p14:tracePt t="11511" x="4089400" y="4622800"/>
          <p14:tracePt t="11523" x="4089400" y="4692650"/>
          <p14:tracePt t="11539" x="4089400" y="4806950"/>
          <p14:tracePt t="11543" x="4089400" y="4857750"/>
          <p14:tracePt t="11558" x="4089400" y="4984750"/>
          <p14:tracePt t="11573" x="4108450" y="5130800"/>
          <p14:tracePt t="11590" x="4178300" y="5289550"/>
          <p14:tracePt t="11610" x="4248150" y="5454650"/>
          <p14:tracePt t="11612" x="4279900" y="5505450"/>
          <p14:tracePt t="11623" x="4305300" y="5575300"/>
          <p14:tracePt t="11641" x="4381500" y="5676900"/>
          <p14:tracePt t="11657" x="4470400" y="5797550"/>
          <p14:tracePt t="11673" x="4578350" y="5911850"/>
          <p14:tracePt t="11690" x="4667250" y="5975350"/>
          <p14:tracePt t="11693" x="4705350" y="5988050"/>
          <p14:tracePt t="11707" x="4749800" y="6000750"/>
          <p14:tracePt t="11725" x="4914900" y="6000750"/>
          <p14:tracePt t="11741" x="5060950" y="6000750"/>
          <p14:tracePt t="11757" x="5194300" y="5962650"/>
          <p14:tracePt t="11774" x="5314950" y="5905500"/>
          <p14:tracePt t="11792" x="5480050" y="5810250"/>
          <p14:tracePt t="11806" x="5607050" y="5734050"/>
          <p14:tracePt t="11823" x="5746750" y="5632450"/>
          <p14:tracePt t="11839" x="5899150" y="5530850"/>
          <p14:tracePt t="11858" x="6038850" y="5435600"/>
          <p14:tracePt t="11873" x="6165850" y="5346700"/>
          <p14:tracePt t="11889" x="6292850" y="5257800"/>
          <p14:tracePt t="11906" x="6400800" y="5162550"/>
          <p14:tracePt t="11923" x="6483350" y="5041900"/>
          <p14:tracePt t="11942" x="6565900" y="4826000"/>
          <p14:tracePt t="11958" x="6604000" y="4686300"/>
          <p14:tracePt t="11977" x="6604000" y="4552950"/>
          <p14:tracePt t="11990" x="6604000" y="4451350"/>
          <p14:tracePt t="12006" x="6604000" y="4362450"/>
          <p14:tracePt t="12023" x="6572250" y="4241800"/>
          <p14:tracePt t="12039" x="6515100" y="4114800"/>
          <p14:tracePt t="12056" x="6438900" y="3987800"/>
          <p14:tracePt t="12073" x="6369050" y="3848100"/>
          <p14:tracePt t="12090" x="6280150" y="3746500"/>
          <p14:tracePt t="12106" x="6210300" y="3644900"/>
          <p14:tracePt t="12124" x="6051550" y="3498850"/>
          <p14:tracePt t="12140" x="5899150" y="3365500"/>
          <p14:tracePt t="12156" x="5708650" y="3244850"/>
          <p14:tracePt t="12173" x="5594350" y="3143250"/>
          <p14:tracePt t="12189" x="5429250" y="3067050"/>
          <p14:tracePt t="12206" x="5270500" y="3022600"/>
          <p14:tracePt t="12222" x="5156200" y="3009900"/>
          <p14:tracePt t="12239" x="4953000" y="2997200"/>
          <p14:tracePt t="12256" x="4800600" y="2997200"/>
          <p14:tracePt t="12273" x="4679950" y="2997200"/>
          <p14:tracePt t="12289" x="4610100" y="3003550"/>
          <p14:tracePt t="12307" x="4578350" y="3022600"/>
          <p14:tracePt t="12324" x="4514850" y="3073400"/>
          <p14:tracePt t="12339" x="4489450" y="3092450"/>
          <p14:tracePt t="12357" x="4375150" y="3219450"/>
          <p14:tracePt t="12373" x="4311650" y="3295650"/>
          <p14:tracePt t="12391" x="4292600" y="3340100"/>
          <p14:tracePt t="12406" x="4279900" y="3359150"/>
          <p14:tracePt t="12406" x="0" y="0"/>
        </p14:tracePtLst>
        <p14:tracePtLst>
          <p14:tracePt t="14145" x="9258300" y="3638550"/>
          <p14:tracePt t="14151" x="9213850" y="3600450"/>
          <p14:tracePt t="14159" x="9156700" y="3568700"/>
          <p14:tracePt t="14172" x="9055100" y="3524250"/>
          <p14:tracePt t="14189" x="8947150" y="3498850"/>
          <p14:tracePt t="14205" x="8801100" y="3460750"/>
          <p14:tracePt t="14222" x="8655050" y="3422650"/>
          <p14:tracePt t="14255" x="8356600" y="3371850"/>
          <p14:tracePt t="14289" x="8159750" y="3352800"/>
          <p14:tracePt t="14322" x="8020050" y="3352800"/>
          <p14:tracePt t="14339" x="7899400" y="3409950"/>
          <p14:tracePt t="14341" x="7842250" y="3435350"/>
          <p14:tracePt t="14354" x="7785100" y="3486150"/>
          <p14:tracePt t="14372" x="7569200" y="3657600"/>
          <p14:tracePt t="14388" x="7429500" y="3784600"/>
          <p14:tracePt t="14404" x="7340600" y="3911600"/>
          <p14:tracePt t="14421" x="7270750" y="4064000"/>
          <p14:tracePt t="14438" x="7200900" y="4210050"/>
          <p14:tracePt t="14455" x="7150100" y="4381500"/>
          <p14:tracePt t="14472" x="7131050" y="4578350"/>
          <p14:tracePt t="14489" x="7131050" y="4768850"/>
          <p14:tracePt t="14505" x="7131050" y="4933950"/>
          <p14:tracePt t="14521" x="7131050" y="5130800"/>
          <p14:tracePt t="14540" x="7175500" y="5289550"/>
          <p14:tracePt t="14555" x="7226300" y="5429250"/>
          <p14:tracePt t="14571" x="7289800" y="5530850"/>
          <p14:tracePt t="14574" x="7334250" y="5588000"/>
          <p14:tracePt t="14589" x="7404100" y="5657850"/>
          <p14:tracePt t="14605" x="7467600" y="5689600"/>
          <p14:tracePt t="14622" x="7537450" y="5702300"/>
          <p14:tracePt t="14638" x="7620000" y="5708650"/>
          <p14:tracePt t="14655" x="7727950" y="5727700"/>
          <p14:tracePt t="14672" x="7893050" y="5740400"/>
          <p14:tracePt t="14688" x="8045450" y="5740400"/>
          <p14:tracePt t="14705" x="8197850" y="5740400"/>
          <p14:tracePt t="14722" x="8388350" y="5740400"/>
          <p14:tracePt t="14741" x="8585200" y="5727700"/>
          <p14:tracePt t="14756" x="8642350" y="5708650"/>
          <p14:tracePt t="14772" x="8775700" y="5638800"/>
          <p14:tracePt t="14774" x="8832850" y="5613400"/>
          <p14:tracePt t="14788" x="8947150" y="5518150"/>
          <p14:tracePt t="14804" x="9061450" y="5365750"/>
          <p14:tracePt t="14821" x="9163050" y="5232400"/>
          <p14:tracePt t="14838" x="9232900" y="5086350"/>
          <p14:tracePt t="14855" x="9290050" y="4927600"/>
          <p14:tracePt t="14871" x="9328150" y="4813300"/>
          <p14:tracePt t="14888" x="9334500" y="4648200"/>
          <p14:tracePt t="14905" x="9334500" y="4508500"/>
          <p14:tracePt t="14921" x="9334500" y="4368800"/>
          <p14:tracePt t="14941" x="9309100" y="4273550"/>
          <p14:tracePt t="14955" x="9258300" y="4133850"/>
          <p14:tracePt t="14957" x="9251950" y="4083050"/>
          <p14:tracePt t="14971" x="9239250" y="4032250"/>
          <p14:tracePt t="14991" x="9201150" y="3911600"/>
          <p14:tracePt t="15004" x="9156700" y="3835400"/>
          <p14:tracePt t="15021" x="9080500" y="3733800"/>
          <p14:tracePt t="15038" x="8997950" y="3651250"/>
          <p14:tracePt t="15054" x="8839200" y="3549650"/>
          <p14:tracePt t="15073" x="8737600" y="3498850"/>
          <p14:tracePt t="15076" x="8693150" y="3467100"/>
          <p14:tracePt t="15088" x="8610600" y="3441700"/>
          <p14:tracePt t="15105" x="8502650" y="3409950"/>
          <p14:tracePt t="15121" x="8382000" y="3371850"/>
          <p14:tracePt t="15138" x="8293100" y="3371850"/>
          <p14:tracePt t="15154" x="8166100" y="3371850"/>
          <p14:tracePt t="15156" x="8096250" y="3371850"/>
          <p14:tracePt t="15171" x="8032750" y="3371850"/>
          <p14:tracePt t="15188" x="7931150" y="3371850"/>
          <p14:tracePt t="15189" x="7880350" y="3378200"/>
          <p14:tracePt t="15189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986" y="579391"/>
            <a:ext cx="11401063" cy="1658198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err="1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hu-HU" sz="5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5400" b="1" dirty="0" err="1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resting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absolute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blood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</a:rPr>
              <a:t> flow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parameters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2237590"/>
            <a:ext cx="10753725" cy="4218627"/>
          </a:xfrm>
        </p:spPr>
        <p:txBody>
          <a:bodyPr>
            <a:noAutofit/>
          </a:bodyPr>
          <a:lstStyle/>
          <a:p>
            <a:pPr marL="428625" indent="-2476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sz="2400" dirty="0">
              <a:latin typeface="+mj-lt"/>
            </a:endParaRPr>
          </a:p>
          <a:p>
            <a:pPr marL="428625" indent="-2476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sz="2400" dirty="0" smtClean="0">
              <a:latin typeface="+mj-lt"/>
            </a:endParaRPr>
          </a:p>
          <a:p>
            <a:pPr marL="428625" indent="-2476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sz="2400" dirty="0">
              <a:latin typeface="+mj-lt"/>
            </a:endParaRPr>
          </a:p>
          <a:p>
            <a:pPr marL="428625" indent="-2476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sz="2400" dirty="0" smtClean="0">
              <a:latin typeface="+mj-lt"/>
            </a:endParaRPr>
          </a:p>
          <a:p>
            <a:pPr marL="428625" indent="-2476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sz="2400" dirty="0" smtClean="0">
              <a:latin typeface="+mj-lt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20065"/>
              </p:ext>
            </p:extLst>
          </p:nvPr>
        </p:nvGraphicFramePr>
        <p:xfrm>
          <a:off x="1938717" y="3203903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650">
                  <a:extLst>
                    <a:ext uri="{9D8B030D-6E8A-4147-A177-3AD203B41FA5}">
                      <a16:colId xmlns:a16="http://schemas.microsoft.com/office/drawing/2014/main" val="3849349331"/>
                    </a:ext>
                  </a:extLst>
                </a:gridCol>
                <a:gridCol w="2413424">
                  <a:extLst>
                    <a:ext uri="{9D8B030D-6E8A-4147-A177-3AD203B41FA5}">
                      <a16:colId xmlns:a16="http://schemas.microsoft.com/office/drawing/2014/main" val="84738386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274025009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682417572"/>
                    </a:ext>
                  </a:extLst>
                </a:gridCol>
              </a:tblGrid>
              <a:tr h="397042">
                <a:tc gridSpan="4">
                  <a:txBody>
                    <a:bodyPr/>
                    <a:lstStyle/>
                    <a:p>
                      <a:r>
                        <a:rPr lang="hu-HU" sz="2400" dirty="0" err="1" smtClean="0"/>
                        <a:t>Absolute</a:t>
                      </a:r>
                      <a:r>
                        <a:rPr lang="hu-HU" sz="2400" dirty="0" smtClean="0"/>
                        <a:t> resting </a:t>
                      </a:r>
                      <a:r>
                        <a:rPr lang="hu-HU" sz="2400" dirty="0" err="1" smtClean="0"/>
                        <a:t>blood</a:t>
                      </a:r>
                      <a:r>
                        <a:rPr lang="hu-HU" sz="2400" baseline="0" dirty="0" smtClean="0"/>
                        <a:t> flow </a:t>
                      </a:r>
                      <a:r>
                        <a:rPr lang="hu-HU" sz="2400" baseline="0" dirty="0" err="1" smtClean="0"/>
                        <a:t>parameters</a:t>
                      </a:r>
                      <a:r>
                        <a:rPr lang="hu-HU" sz="2400" baseline="0" dirty="0" smtClean="0"/>
                        <a:t> in </a:t>
                      </a:r>
                      <a:r>
                        <a:rPr lang="hu-HU" sz="2400" baseline="0" dirty="0" err="1" smtClean="0"/>
                        <a:t>the</a:t>
                      </a:r>
                      <a:r>
                        <a:rPr lang="hu-HU" sz="2400" baseline="0" dirty="0" smtClean="0"/>
                        <a:t> PCA (cm/s)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71929"/>
                  </a:ext>
                </a:extLst>
              </a:tr>
              <a:tr h="43397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before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baseline="0" dirty="0" err="1" smtClean="0"/>
                        <a:t>alcohol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after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baseline="0" dirty="0" err="1" smtClean="0"/>
                        <a:t>alcohol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93627"/>
                  </a:ext>
                </a:extLst>
              </a:tr>
              <a:tr h="43397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PSV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53,2 ± 12,8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55,8 ± 13,0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0,002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05404"/>
                  </a:ext>
                </a:extLst>
              </a:tr>
              <a:tr h="43397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TAMV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34,5 ± 9,3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37,4 ± 9,8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&lt;0,001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84426"/>
                  </a:ext>
                </a:extLst>
              </a:tr>
              <a:tr h="433970">
                <a:tc>
                  <a:txBody>
                    <a:bodyPr/>
                    <a:lstStyle/>
                    <a:p>
                      <a:pPr algn="r"/>
                      <a:r>
                        <a:rPr lang="hu-HU" sz="2400" dirty="0" smtClean="0"/>
                        <a:t>PI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0,85 ± 0,14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0,76 ± 0,14</a:t>
                      </a:r>
                      <a:endParaRPr lang="en-GB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&lt;0,001</a:t>
                      </a:r>
                      <a:endParaRPr lang="en-GB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8487"/>
                  </a:ext>
                </a:extLst>
              </a:tr>
            </a:tbl>
          </a:graphicData>
        </a:graphic>
      </p:graphicFrame>
      <p:pic>
        <p:nvPicPr>
          <p:cNvPr id="5" name="Hang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57"/>
    </mc:Choice>
    <mc:Fallback>
      <p:transition spd="slow" advTm="2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865" x="7270750" y="4235450"/>
          <p14:tracePt t="8882" x="7270750" y="4222750"/>
          <p14:tracePt t="8897" x="7270750" y="4216400"/>
          <p14:tracePt t="8904" x="7251700" y="4197350"/>
          <p14:tracePt t="8936" x="7169150" y="4165600"/>
          <p14:tracePt t="8970" x="7054850" y="4133850"/>
          <p14:tracePt t="9004" x="6870700" y="4127500"/>
          <p14:tracePt t="9020" x="6718300" y="4127500"/>
          <p14:tracePt t="9036" x="6553200" y="4127500"/>
          <p14:tracePt t="9053" x="6413500" y="4127500"/>
          <p14:tracePt t="9070" x="6286500" y="4127500"/>
          <p14:tracePt t="9087" x="6165850" y="4108450"/>
          <p14:tracePt t="9090" x="6115050" y="4108450"/>
          <p14:tracePt t="9103" x="6064250" y="4108450"/>
          <p14:tracePt t="9121" x="5892800" y="4089400"/>
          <p14:tracePt t="9136" x="5740400" y="4089400"/>
          <p14:tracePt t="9155" x="5600700" y="4089400"/>
          <p14:tracePt t="9170" x="5448300" y="4089400"/>
          <p14:tracePt t="9189" x="5270500" y="4089400"/>
          <p14:tracePt t="9204" x="5118100" y="4089400"/>
          <p14:tracePt t="9220" x="4972050" y="4102100"/>
          <p14:tracePt t="9236" x="4851400" y="4140200"/>
          <p14:tracePt t="9254" x="4794250" y="4159250"/>
          <p14:tracePt t="9270" x="4724400" y="4191000"/>
          <p14:tracePt t="9274" x="4686300" y="4229100"/>
          <p14:tracePt t="9286" x="4654550" y="4254500"/>
          <p14:tracePt t="9305" x="4565650" y="4311650"/>
          <p14:tracePt t="9320" x="4508500" y="4356100"/>
          <p14:tracePt t="9338" x="4457700" y="4394200"/>
          <p14:tracePt t="9353" x="4413250" y="4432300"/>
          <p14:tracePt t="9370" x="4387850" y="4464050"/>
          <p14:tracePt t="9388" x="4368800" y="4514850"/>
          <p14:tracePt t="9403" x="4356100" y="4565650"/>
          <p14:tracePt t="9420" x="4356100" y="4622800"/>
          <p14:tracePt t="9436" x="4356100" y="4673600"/>
          <p14:tracePt t="9454" x="4356100" y="4743450"/>
          <p14:tracePt t="9457" x="4356100" y="4768850"/>
          <p14:tracePt t="9470" x="4356100" y="4781550"/>
          <p14:tracePt t="9488" x="4387850" y="4845050"/>
          <p14:tracePt t="9490" x="4394200" y="4851400"/>
          <p14:tracePt t="9503" x="4413250" y="4870450"/>
          <p14:tracePt t="9520" x="4521200" y="4940300"/>
          <p14:tracePt t="9536" x="4629150" y="4972050"/>
          <p14:tracePt t="9553" x="4787900" y="5022850"/>
          <p14:tracePt t="9570" x="4984750" y="5067300"/>
          <p14:tracePt t="9587" x="5200650" y="5086350"/>
          <p14:tracePt t="9605" x="5448300" y="5130800"/>
          <p14:tracePt t="9620" x="5689600" y="5149850"/>
          <p14:tracePt t="9639" x="5949950" y="5194300"/>
          <p14:tracePt t="9641" x="6089650" y="5194300"/>
          <p14:tracePt t="9654" x="6191250" y="5194300"/>
          <p14:tracePt t="9670" x="6407150" y="5194300"/>
          <p14:tracePt t="9687" x="6546850" y="5194300"/>
          <p14:tracePt t="9692" x="6623050" y="5194300"/>
          <p14:tracePt t="9705" x="6718300" y="5194300"/>
          <p14:tracePt t="9720" x="6794500" y="5194300"/>
          <p14:tracePt t="9737" x="6851650" y="5194300"/>
          <p14:tracePt t="9753" x="6915150" y="5194300"/>
          <p14:tracePt t="9770" x="6997700" y="5194300"/>
          <p14:tracePt t="9787" x="7099300" y="5194300"/>
          <p14:tracePt t="9805" x="7194550" y="5168900"/>
          <p14:tracePt t="9820" x="7283450" y="5137150"/>
          <p14:tracePt t="9837" x="7346950" y="5099050"/>
          <p14:tracePt t="9854" x="7372350" y="5086350"/>
          <p14:tracePt t="9870" x="7423150" y="5054600"/>
          <p14:tracePt t="9873" x="7435850" y="5048250"/>
          <p14:tracePt t="9890" x="7499350" y="5016500"/>
          <p14:tracePt t="9903" x="7518400" y="5003800"/>
          <p14:tracePt t="9907" x="7562850" y="4984750"/>
          <p14:tracePt t="9921" x="7670800" y="4940300"/>
          <p14:tracePt t="9936" x="7772400" y="4876800"/>
          <p14:tracePt t="9953" x="7816850" y="4838700"/>
          <p14:tracePt t="9972" x="7854950" y="4800600"/>
          <p14:tracePt t="9987" x="7861300" y="4775200"/>
          <p14:tracePt t="10003" x="7861300" y="4718050"/>
          <p14:tracePt t="10021" x="7861300" y="4641850"/>
          <p14:tracePt t="10024" x="7861300" y="4603750"/>
          <p14:tracePt t="10037" x="7861300" y="4552950"/>
          <p14:tracePt t="10056" x="7823200" y="4451350"/>
          <p14:tracePt t="10061" x="7785100" y="4394200"/>
          <p14:tracePt t="10070" x="7747000" y="4349750"/>
          <p14:tracePt t="10086" x="7689850" y="4267200"/>
          <p14:tracePt t="10090" x="7664450" y="4248150"/>
          <p14:tracePt t="10103" x="7645400" y="4222750"/>
          <p14:tracePt t="10122" x="7594600" y="4184650"/>
          <p14:tracePt t="10124" x="0" y="0"/>
        </p14:tracePtLst>
        <p14:tracePtLst>
          <p14:tracePt t="12494" x="7531100" y="5130800"/>
          <p14:tracePt t="12642" x="7531100" y="5124450"/>
          <p14:tracePt t="12657" x="7480300" y="5092700"/>
          <p14:tracePt t="12670" x="7461250" y="5086350"/>
          <p14:tracePt t="12685" x="7423150" y="5067300"/>
          <p14:tracePt t="12718" x="7378700" y="5054600"/>
          <p14:tracePt t="12752" x="7277100" y="5029200"/>
          <p14:tracePt t="12786" x="7112000" y="4984750"/>
          <p14:tracePt t="12801" x="7010400" y="4959350"/>
          <p14:tracePt t="12818" x="6927850" y="4940300"/>
          <p14:tracePt t="12835" x="6819900" y="4902200"/>
          <p14:tracePt t="12852" x="6699250" y="4895850"/>
          <p14:tracePt t="12870" x="6610350" y="4889500"/>
          <p14:tracePt t="12885" x="6521450" y="4870450"/>
          <p14:tracePt t="12890" x="6483350" y="4864100"/>
          <p14:tracePt t="12902" x="6457950" y="4851400"/>
          <p14:tracePt t="12919" x="6394450" y="4845050"/>
          <p14:tracePt t="12935" x="6324600" y="4838700"/>
          <p14:tracePt t="12952" x="6191250" y="4819650"/>
          <p14:tracePt t="12970" x="6051550" y="4800600"/>
          <p14:tracePt t="12986" x="5880100" y="4781550"/>
          <p14:tracePt t="13001" x="5715000" y="4775200"/>
          <p14:tracePt t="13018" x="5537200" y="4749800"/>
          <p14:tracePt t="13036" x="5365750" y="4730750"/>
          <p14:tracePt t="13052" x="5200650" y="4724400"/>
          <p14:tracePt t="13070" x="5073650" y="4724400"/>
          <p14:tracePt t="13085" x="4940300" y="4711700"/>
          <p14:tracePt t="13103" x="4838700" y="4711700"/>
          <p14:tracePt t="13118" x="4724400" y="4711700"/>
          <p14:tracePt t="13121" x="4673600" y="4711700"/>
          <p14:tracePt t="13135" x="4622800" y="4711700"/>
          <p14:tracePt t="13151" x="4489450" y="4711700"/>
          <p14:tracePt t="13153" x="4425950" y="4711700"/>
          <p14:tracePt t="13170" x="4324350" y="4711700"/>
          <p14:tracePt t="13187" x="4210050" y="4711700"/>
          <p14:tracePt t="13201" x="4114800" y="4711700"/>
          <p14:tracePt t="13218" x="4038600" y="4711700"/>
          <p14:tracePt t="13235" x="3968750" y="4711700"/>
          <p14:tracePt t="13252" x="3879850" y="4730750"/>
          <p14:tracePt t="13268" x="3803650" y="4762500"/>
          <p14:tracePt t="13272" x="3759200" y="4775200"/>
          <p14:tracePt t="13286" x="3740150" y="4781550"/>
          <p14:tracePt t="13302" x="3676650" y="4813300"/>
          <p14:tracePt t="13318" x="3619500" y="4845050"/>
          <p14:tracePt t="13335" x="3568700" y="4902200"/>
          <p14:tracePt t="13351" x="3536950" y="4953000"/>
          <p14:tracePt t="13370" x="3498850" y="5035550"/>
          <p14:tracePt t="13386" x="3486150" y="5073650"/>
          <p14:tracePt t="13403" x="3479800" y="5118100"/>
          <p14:tracePt t="13418" x="3479800" y="5149850"/>
          <p14:tracePt t="13435" x="3479800" y="5181600"/>
          <p14:tracePt t="13451" x="3486150" y="5226050"/>
          <p14:tracePt t="13468" x="3511550" y="5257800"/>
          <p14:tracePt t="13486" x="3543300" y="5289550"/>
          <p14:tracePt t="13502" x="3562350" y="5308600"/>
          <p14:tracePt t="13518" x="3587750" y="5321300"/>
          <p14:tracePt t="13536" x="3619500" y="5353050"/>
          <p14:tracePt t="13538" x="3638550" y="5359400"/>
          <p14:tracePt t="13551" x="3663950" y="5365750"/>
          <p14:tracePt t="13568" x="3752850" y="5397500"/>
          <p14:tracePt t="13584" x="3829050" y="5410200"/>
          <p14:tracePt t="13603" x="3924300" y="5422900"/>
          <p14:tracePt t="13618" x="4006850" y="5429250"/>
          <p14:tracePt t="13634" x="4095750" y="5429250"/>
          <p14:tracePt t="13651" x="4222750" y="5429250"/>
          <p14:tracePt t="13671" x="4356100" y="5429250"/>
          <p14:tracePt t="13674" x="4432300" y="5429250"/>
          <p14:tracePt t="13686" x="4521200" y="5429250"/>
          <p14:tracePt t="13702" x="4673600" y="5429250"/>
          <p14:tracePt t="13721" x="4914900" y="5461000"/>
          <p14:tracePt t="13734" x="4991100" y="5461000"/>
          <p14:tracePt t="13753" x="5238750" y="5486400"/>
          <p14:tracePt t="13768" x="5410200" y="5518150"/>
          <p14:tracePt t="13785" x="5588000" y="5537200"/>
          <p14:tracePt t="13801" x="5746750" y="5575300"/>
          <p14:tracePt t="13820" x="5905500" y="5619750"/>
          <p14:tracePt t="13834" x="6083300" y="5638800"/>
          <p14:tracePt t="13851" x="6254750" y="5670550"/>
          <p14:tracePt t="13868" x="6432550" y="5689600"/>
          <p14:tracePt t="13885" x="6597650" y="5715000"/>
          <p14:tracePt t="13903" x="6769100" y="5727700"/>
          <p14:tracePt t="13905" x="6832600" y="5727700"/>
          <p14:tracePt t="13918" x="6908800" y="5740400"/>
          <p14:tracePt t="13935" x="7048500" y="5740400"/>
          <p14:tracePt t="13951" x="7162800" y="5740400"/>
          <p14:tracePt t="13969" x="7334250" y="5740400"/>
          <p14:tracePt t="13977" x="7372350" y="5740400"/>
          <p14:tracePt t="13985" x="7410450" y="5740400"/>
          <p14:tracePt t="14001" x="7524750" y="5740400"/>
          <p14:tracePt t="14018" x="7607300" y="5740400"/>
          <p14:tracePt t="14034" x="7696200" y="5740400"/>
          <p14:tracePt t="14051" x="7772400" y="5740400"/>
          <p14:tracePt t="14068" x="7880350" y="5715000"/>
          <p14:tracePt t="14084" x="8001000" y="5689600"/>
          <p14:tracePt t="14089" x="8045450" y="5670550"/>
          <p14:tracePt t="14101" x="8115300" y="5651500"/>
          <p14:tracePt t="14117" x="8191500" y="5626100"/>
          <p14:tracePt t="14134" x="8261350" y="5600700"/>
          <p14:tracePt t="14151" x="8318500" y="5568950"/>
          <p14:tracePt t="14170" x="8382000" y="5530850"/>
          <p14:tracePt t="14185" x="8420100" y="5499100"/>
          <p14:tracePt t="14201" x="8432800" y="5473700"/>
          <p14:tracePt t="14219" x="8445500" y="5435600"/>
          <p14:tracePt t="14234" x="8451850" y="5403850"/>
          <p14:tracePt t="14251" x="8451850" y="5365750"/>
          <p14:tracePt t="14268" x="8451850" y="5321300"/>
          <p14:tracePt t="14285" x="8445500" y="5283200"/>
          <p14:tracePt t="14301" x="8413750" y="5251450"/>
          <p14:tracePt t="14305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49825"/>
              </p:ext>
            </p:extLst>
          </p:nvPr>
        </p:nvGraphicFramePr>
        <p:xfrm>
          <a:off x="273597" y="1769507"/>
          <a:ext cx="7895844" cy="45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306" y="451542"/>
            <a:ext cx="11392348" cy="1128395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cerebral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vasomotor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reactivity</a:t>
            </a:r>
            <a:endParaRPr lang="hu-H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63575"/>
              </p:ext>
            </p:extLst>
          </p:nvPr>
        </p:nvGraphicFramePr>
        <p:xfrm>
          <a:off x="8014448" y="3366322"/>
          <a:ext cx="412739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77">
                  <a:extLst>
                    <a:ext uri="{9D8B030D-6E8A-4147-A177-3AD203B41FA5}">
                      <a16:colId xmlns:a16="http://schemas.microsoft.com/office/drawing/2014/main" val="1088224979"/>
                    </a:ext>
                  </a:extLst>
                </a:gridCol>
                <a:gridCol w="1523166">
                  <a:extLst>
                    <a:ext uri="{9D8B030D-6E8A-4147-A177-3AD203B41FA5}">
                      <a16:colId xmlns:a16="http://schemas.microsoft.com/office/drawing/2014/main" val="430975694"/>
                    </a:ext>
                  </a:extLst>
                </a:gridCol>
                <a:gridCol w="1058652">
                  <a:extLst>
                    <a:ext uri="{9D8B030D-6E8A-4147-A177-3AD203B41FA5}">
                      <a16:colId xmlns:a16="http://schemas.microsoft.com/office/drawing/2014/main" val="218145873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BHI (%/40s)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chemeClr val="accent1"/>
                          </a:solidFill>
                        </a:rPr>
                        <a:t>before</a:t>
                      </a:r>
                      <a:r>
                        <a:rPr lang="hu-HU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hu-HU" b="1" baseline="0" dirty="0" err="1" smtClean="0">
                          <a:solidFill>
                            <a:schemeClr val="accent1"/>
                          </a:solidFill>
                        </a:rPr>
                        <a:t>alcohol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44,1±11,4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b="1" dirty="0" smtClean="0"/>
                        <a:t>p=0,001</a:t>
                      </a:r>
                      <a:endParaRPr lang="hu-HU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5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chemeClr val="accent6"/>
                          </a:solidFill>
                        </a:rPr>
                        <a:t>after</a:t>
                      </a:r>
                      <a:r>
                        <a:rPr lang="hu-HU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hu-HU" b="1" baseline="0" dirty="0" err="1" smtClean="0">
                          <a:solidFill>
                            <a:schemeClr val="accent6"/>
                          </a:solidFill>
                        </a:rPr>
                        <a:t>alcohol</a:t>
                      </a:r>
                      <a:endParaRPr lang="en-GB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34,9±14,3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37038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575057" y="2710679"/>
            <a:ext cx="583981" cy="2877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200" dirty="0" smtClean="0"/>
          </a:p>
          <a:p>
            <a:endParaRPr lang="hu-HU" sz="800" dirty="0" smtClean="0"/>
          </a:p>
          <a:p>
            <a:endParaRPr lang="hu-HU" dirty="0"/>
          </a:p>
          <a:p>
            <a:r>
              <a:rPr lang="hu-HU" sz="1400" dirty="0" smtClean="0"/>
              <a:t>130</a:t>
            </a:r>
          </a:p>
          <a:p>
            <a:endParaRPr lang="hu-HU" sz="800" dirty="0" smtClean="0"/>
          </a:p>
          <a:p>
            <a:endParaRPr lang="hu-HU" sz="1400" dirty="0"/>
          </a:p>
          <a:p>
            <a:endParaRPr lang="hu-HU" sz="1400" dirty="0" smtClean="0"/>
          </a:p>
          <a:p>
            <a:endParaRPr lang="hu-HU" sz="900" dirty="0" smtClean="0"/>
          </a:p>
          <a:p>
            <a:r>
              <a:rPr lang="hu-HU" sz="1400" dirty="0" smtClean="0"/>
              <a:t>100</a:t>
            </a:r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/>
          </a:p>
          <a:p>
            <a:endParaRPr lang="hu-HU" sz="1400" dirty="0" smtClean="0"/>
          </a:p>
          <a:p>
            <a:r>
              <a:rPr lang="hu-HU" sz="1400" dirty="0" smtClean="0"/>
              <a:t>70</a:t>
            </a:r>
            <a:endParaRPr lang="en-GB" sz="1400" dirty="0"/>
          </a:p>
        </p:txBody>
      </p:sp>
      <p:sp>
        <p:nvSpPr>
          <p:cNvPr id="5" name="Szövegdoboz 4"/>
          <p:cNvSpPr txBox="1"/>
          <p:nvPr/>
        </p:nvSpPr>
        <p:spPr>
          <a:xfrm flipH="1">
            <a:off x="867048" y="5403725"/>
            <a:ext cx="7845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-10                 0               10               20               30               40              50                60</a:t>
            </a:r>
            <a:endParaRPr lang="en-GB" sz="1600" dirty="0"/>
          </a:p>
        </p:txBody>
      </p:sp>
      <p:sp>
        <p:nvSpPr>
          <p:cNvPr id="7" name="Téglalap 6"/>
          <p:cNvSpPr/>
          <p:nvPr/>
        </p:nvSpPr>
        <p:spPr>
          <a:xfrm>
            <a:off x="2052073" y="2710679"/>
            <a:ext cx="3566160" cy="30316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 smtClean="0">
                <a:solidFill>
                  <a:schemeClr val="tx1"/>
                </a:solidFill>
              </a:rPr>
              <a:t>Breath</a:t>
            </a:r>
            <a:r>
              <a:rPr lang="hu-HU" sz="1600" dirty="0" smtClean="0">
                <a:solidFill>
                  <a:schemeClr val="tx1"/>
                </a:solidFill>
              </a:rPr>
              <a:t> holding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974694" y="5970984"/>
            <a:ext cx="140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before</a:t>
            </a:r>
            <a:r>
              <a:rPr lang="hu-HU" sz="1600" dirty="0" smtClean="0"/>
              <a:t> </a:t>
            </a:r>
            <a:r>
              <a:rPr lang="hu-HU" sz="1600" dirty="0" err="1" smtClean="0"/>
              <a:t>alcohol</a:t>
            </a:r>
            <a:r>
              <a:rPr lang="hu-HU" sz="1600" dirty="0" smtClean="0"/>
              <a:t> </a:t>
            </a:r>
            <a:endParaRPr lang="en-GB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62355" y="5970984"/>
            <a:ext cx="140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after</a:t>
            </a:r>
            <a:r>
              <a:rPr lang="hu-HU" sz="1600" dirty="0" smtClean="0"/>
              <a:t> </a:t>
            </a:r>
            <a:r>
              <a:rPr lang="hu-HU" sz="1600" dirty="0" err="1" smtClean="0"/>
              <a:t>alcohol</a:t>
            </a:r>
            <a:r>
              <a:rPr lang="hu-HU" sz="1600" dirty="0" smtClean="0"/>
              <a:t> </a:t>
            </a:r>
            <a:endParaRPr lang="en-GB" sz="1600" dirty="0"/>
          </a:p>
        </p:txBody>
      </p:sp>
      <p:pic>
        <p:nvPicPr>
          <p:cNvPr id="10" name="Hang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55"/>
    </mc:Choice>
    <mc:Fallback>
      <p:transition spd="slow" advTm="3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275" x="2470150" y="4591050"/>
          <p14:tracePt t="8328" x="2470150" y="4584700"/>
          <p14:tracePt t="8375" x="2482850" y="4578350"/>
          <p14:tracePt t="8383" x="2533650" y="4559300"/>
          <p14:tracePt t="8393" x="2609850" y="4540250"/>
          <p14:tracePt t="8403" x="2660650" y="4533900"/>
          <p14:tracePt t="8436" x="2889250" y="4495800"/>
          <p14:tracePt t="8439" x="2927350" y="4489450"/>
          <p14:tracePt t="8469" x="3054350" y="4470400"/>
          <p14:tracePt t="8471" x="3092450" y="4470400"/>
          <p14:tracePt t="8502" x="3251200" y="4451350"/>
          <p14:tracePt t="8519" x="3333750" y="4445000"/>
          <p14:tracePt t="8536" x="3390900" y="4432300"/>
          <p14:tracePt t="8555" x="3435350" y="4413250"/>
          <p14:tracePt t="8570" x="3473450" y="4406900"/>
          <p14:tracePt t="8586" x="3517900" y="4387850"/>
          <p14:tracePt t="8603" x="3600450" y="4368800"/>
          <p14:tracePt t="8619" x="3683000" y="4343400"/>
          <p14:tracePt t="8623" x="3746500" y="4343400"/>
          <p14:tracePt t="8637" x="3816350" y="4337050"/>
          <p14:tracePt t="8638" x="3867150" y="4324350"/>
          <p14:tracePt t="8653" x="3886200" y="4311650"/>
          <p14:tracePt t="8670" x="3968750" y="4292600"/>
          <p14:tracePt t="8671" x="4032250" y="4292600"/>
          <p14:tracePt t="8686" x="4140200" y="4267200"/>
          <p14:tracePt t="8702" x="4260850" y="4248150"/>
          <p14:tracePt t="8719" x="4406900" y="4222750"/>
          <p14:tracePt t="8736" x="4546600" y="4203700"/>
          <p14:tracePt t="8753" x="4660900" y="4178300"/>
          <p14:tracePt t="8770" x="4718050" y="4159250"/>
          <p14:tracePt t="8786" x="4768850" y="4152900"/>
          <p14:tracePt t="8803" x="4787900" y="4152900"/>
          <p14:tracePt t="8809" x="4806950" y="4146550"/>
          <p14:tracePt t="8820" x="4813300" y="4140200"/>
          <p14:tracePt t="8836" x="4845050" y="4127500"/>
          <p14:tracePt t="8853" x="4883150" y="4121150"/>
          <p14:tracePt t="8854" x="4902200" y="4108450"/>
          <p14:tracePt t="8869" x="4933950" y="4089400"/>
          <p14:tracePt t="8886" x="5035550" y="4051300"/>
          <p14:tracePt t="8902" x="5124450" y="4019550"/>
          <p14:tracePt t="8919" x="5232400" y="4000500"/>
          <p14:tracePt t="8936" x="5314950" y="3962400"/>
          <p14:tracePt t="8954" x="5378450" y="3930650"/>
          <p14:tracePt t="8969" x="5403850" y="3924300"/>
          <p14:tracePt t="8986" x="5422900" y="3917950"/>
          <p14:tracePt t="9019" x="5435600" y="3905250"/>
          <p14:tracePt t="9049" x="5441950" y="3898900"/>
          <p14:tracePt t="9055" x="5448300" y="3898900"/>
          <p14:tracePt t="9072" x="5454650" y="3892550"/>
          <p14:tracePt t="9086" x="5473700" y="3873500"/>
          <p14:tracePt t="9102" x="5486400" y="3867150"/>
          <p14:tracePt t="9119" x="5492750" y="3860800"/>
          <p14:tracePt t="9135" x="5505450" y="3848100"/>
          <p14:tracePt t="9303" x="0" y="0"/>
        </p14:tracePtLst>
        <p14:tracePtLst>
          <p14:tracePt t="12170" x="10820400" y="3657600"/>
          <p14:tracePt t="12242" x="10801350" y="3657600"/>
          <p14:tracePt t="12247" x="10782300" y="3657600"/>
          <p14:tracePt t="12257" x="10744200" y="3657600"/>
          <p14:tracePt t="12267" x="10712450" y="3657600"/>
          <p14:tracePt t="12301" x="10521950" y="3657600"/>
          <p14:tracePt t="12335" x="10191750" y="3657600"/>
          <p14:tracePt t="12370" x="9836150" y="3676650"/>
          <p14:tracePt t="12384" x="9702800" y="3714750"/>
          <p14:tracePt t="12401" x="9601200" y="3740150"/>
          <p14:tracePt t="12418" x="9518650" y="3765550"/>
          <p14:tracePt t="12435" x="9442450" y="3816350"/>
          <p14:tracePt t="12451" x="9398000" y="3860800"/>
          <p14:tracePt t="12455" x="9378950" y="3905250"/>
          <p14:tracePt t="12467" x="9353550" y="3937000"/>
          <p14:tracePt t="12484" x="9309100" y="4038600"/>
          <p14:tracePt t="12502" x="9245600" y="4203700"/>
          <p14:tracePt t="12517" x="9220200" y="4260850"/>
          <p14:tracePt t="12534" x="9182100" y="4400550"/>
          <p14:tracePt t="12551" x="9169400" y="4483100"/>
          <p14:tracePt t="12567" x="9169400" y="4559300"/>
          <p14:tracePt t="12584" x="9169400" y="4635500"/>
          <p14:tracePt t="12601" x="9182100" y="4699000"/>
          <p14:tracePt t="12618" x="9220200" y="4749800"/>
          <p14:tracePt t="12634" x="9258300" y="4787900"/>
          <p14:tracePt t="12650" x="9302750" y="4832350"/>
          <p14:tracePt t="12667" x="9378950" y="4870450"/>
          <p14:tracePt t="12684" x="9499600" y="4921250"/>
          <p14:tracePt t="12687" x="9569450" y="4927600"/>
          <p14:tracePt t="12700" x="9632950" y="4927600"/>
          <p14:tracePt t="12717" x="9810750" y="4940300"/>
          <p14:tracePt t="12734" x="10102850" y="4940300"/>
          <p14:tracePt t="12750" x="10325100" y="4940300"/>
          <p14:tracePt t="12767" x="10521950" y="4927600"/>
          <p14:tracePt t="12784" x="10699750" y="4883150"/>
          <p14:tracePt t="12800" x="10858500" y="4832350"/>
          <p14:tracePt t="12817" x="11023600" y="4762500"/>
          <p14:tracePt t="12834" x="11125200" y="4699000"/>
          <p14:tracePt t="12850" x="11201400" y="4629150"/>
          <p14:tracePt t="12869" x="11258550" y="4540250"/>
          <p14:tracePt t="12884" x="11315700" y="4425950"/>
          <p14:tracePt t="12886" x="11341100" y="4349750"/>
          <p14:tracePt t="12901" x="11360150" y="4279900"/>
          <p14:tracePt t="12902" x="11391900" y="4210050"/>
          <p14:tracePt t="12917" x="11404600" y="4146550"/>
          <p14:tracePt t="12920" x="11410950" y="4083050"/>
          <p14:tracePt t="12934" x="11430000" y="3962400"/>
          <p14:tracePt t="12950" x="11430000" y="3873500"/>
          <p14:tracePt t="12967" x="11423650" y="3740150"/>
          <p14:tracePt t="12984" x="11379200" y="3619500"/>
          <p14:tracePt t="13000" x="11322050" y="3517900"/>
          <p14:tracePt t="13017" x="11245850" y="3390900"/>
          <p14:tracePt t="13034" x="11144250" y="3251200"/>
          <p14:tracePt t="13050" x="11004550" y="3143250"/>
          <p14:tracePt t="13067" x="10826750" y="3016250"/>
          <p14:tracePt t="13084" x="10680700" y="2959100"/>
          <p14:tracePt t="13100" x="10547350" y="2895600"/>
          <p14:tracePt t="13117" x="10477500" y="2889250"/>
          <p14:tracePt t="13135" x="10401300" y="2876550"/>
          <p14:tracePt t="13150" x="10382250" y="2876550"/>
          <p14:tracePt t="13167" x="10337800" y="2876550"/>
          <p14:tracePt t="13184" x="10287000" y="2882900"/>
          <p14:tracePt t="13200" x="10185400" y="2971800"/>
          <p14:tracePt t="13217" x="10058400" y="3060700"/>
          <p14:tracePt t="13234" x="9963150" y="3130550"/>
          <p14:tracePt t="13250" x="9912350" y="3162300"/>
          <p14:tracePt t="13267" x="9886950" y="3175000"/>
          <p14:tracePt t="13300" x="9880600" y="3187700"/>
          <p14:tracePt t="13301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76704"/>
              </p:ext>
            </p:extLst>
          </p:nvPr>
        </p:nvGraphicFramePr>
        <p:xfrm>
          <a:off x="2443673" y="1064627"/>
          <a:ext cx="7574970" cy="411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494527"/>
              </p:ext>
            </p:extLst>
          </p:nvPr>
        </p:nvGraphicFramePr>
        <p:xfrm>
          <a:off x="1198417" y="5182470"/>
          <a:ext cx="9768658" cy="1603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9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TAMV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Maximum </a:t>
                      </a:r>
                      <a:r>
                        <a:rPr lang="hu-HU" sz="1800" dirty="0" err="1" smtClean="0">
                          <a:effectLst/>
                        </a:rPr>
                        <a:t>increase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>
                          <a:effectLst/>
                        </a:rPr>
                        <a:t>(%)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 smtClean="0">
                          <a:effectLst/>
                        </a:rPr>
                        <a:t>Latency</a:t>
                      </a:r>
                      <a:r>
                        <a:rPr lang="hu-HU" sz="1800" dirty="0" smtClean="0">
                          <a:effectLst/>
                        </a:rPr>
                        <a:t> </a:t>
                      </a:r>
                      <a:r>
                        <a:rPr lang="hu-HU" sz="1800" dirty="0">
                          <a:effectLst/>
                        </a:rPr>
                        <a:t>(s)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Steepness of rise of the flow velocity curve</a:t>
                      </a:r>
                      <a:r>
                        <a:rPr lang="hu-HU" sz="1800" b="1" dirty="0" smtClean="0">
                          <a:effectLst/>
                        </a:rPr>
                        <a:t> </a:t>
                      </a:r>
                      <a:r>
                        <a:rPr lang="hu-HU" sz="1800" dirty="0">
                          <a:effectLst/>
                        </a:rPr>
                        <a:t>(%/s)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hu-HU" sz="18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aseline="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  <a:endParaRPr lang="hu-H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127,3±7,6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0,02</a:t>
                      </a:r>
                      <a:endParaRPr lang="hu-H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12,9±3,6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&lt;0,01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4,7±1,4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&lt;</a:t>
                      </a:r>
                      <a:r>
                        <a:rPr lang="hu-HU" sz="1800" b="1" dirty="0" smtClean="0">
                          <a:effectLst/>
                        </a:rPr>
                        <a:t>0,01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 smtClean="0">
                          <a:solidFill>
                            <a:schemeClr val="accent6"/>
                          </a:solidFill>
                          <a:effectLst/>
                        </a:rPr>
                        <a:t>after</a:t>
                      </a:r>
                      <a:r>
                        <a:rPr lang="hu-HU" sz="1800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hu-HU" sz="1800" baseline="0" dirty="0" err="1" smtClean="0">
                          <a:solidFill>
                            <a:schemeClr val="accent6"/>
                          </a:solidFill>
                          <a:effectLst/>
                        </a:rPr>
                        <a:t>alcohol</a:t>
                      </a:r>
                      <a:endParaRPr lang="hu-HU" sz="18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125,6±7,1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14,7±2,7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3,2±1,0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503" y="135490"/>
            <a:ext cx="11350487" cy="1199794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Effects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acute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alcohol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neurovascular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4800" b="1" dirty="0" err="1" smtClean="0">
                <a:solidFill>
                  <a:schemeClr val="accent1">
                    <a:lumMod val="50000"/>
                  </a:schemeClr>
                </a:solidFill>
              </a:rPr>
              <a:t>coupling</a:t>
            </a:r>
            <a:endParaRPr lang="hu-H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9802192" y="2840277"/>
            <a:ext cx="11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=0,286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62309" y="4770599"/>
            <a:ext cx="12500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before</a:t>
            </a:r>
            <a:r>
              <a:rPr lang="hu-HU" sz="1400" dirty="0" smtClean="0"/>
              <a:t> </a:t>
            </a:r>
            <a:r>
              <a:rPr lang="hu-HU" sz="1400" dirty="0" err="1" smtClean="0"/>
              <a:t>alcohol</a:t>
            </a:r>
            <a:r>
              <a:rPr lang="hu-HU" sz="1400" dirty="0" smtClean="0"/>
              <a:t> </a:t>
            </a:r>
            <a:endParaRPr lang="en-GB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81780" y="4770598"/>
            <a:ext cx="1400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after</a:t>
            </a:r>
            <a:r>
              <a:rPr lang="hu-HU" sz="1400" dirty="0" smtClean="0"/>
              <a:t> </a:t>
            </a:r>
            <a:r>
              <a:rPr lang="hu-HU" sz="1400" dirty="0" err="1" smtClean="0"/>
              <a:t>alcohol</a:t>
            </a:r>
            <a:r>
              <a:rPr lang="hu-HU" sz="1400" dirty="0" smtClean="0"/>
              <a:t> </a:t>
            </a:r>
            <a:endParaRPr lang="en-GB" sz="1400" dirty="0"/>
          </a:p>
        </p:txBody>
      </p:sp>
      <p:pic>
        <p:nvPicPr>
          <p:cNvPr id="9" name="Hang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98"/>
    </mc:Choice>
    <mc:Fallback>
      <p:transition spd="slow" advTm="44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104" x="5041900" y="4006850"/>
          <p14:tracePt t="4177" x="5048250" y="4000500"/>
          <p14:tracePt t="4190" x="5080000" y="4000500"/>
          <p14:tracePt t="4195" x="5156200" y="3994150"/>
          <p14:tracePt t="4246" x="5575300" y="3937000"/>
          <p14:tracePt t="4295" x="5765800" y="3829050"/>
          <p14:tracePt t="4300" x="5778500" y="3810000"/>
          <p14:tracePt t="4306" x="5791200" y="3778250"/>
          <p14:tracePt t="4346" x="5829300" y="3670300"/>
          <p14:tracePt t="4362" x="5835650" y="3613150"/>
          <p14:tracePt t="4378" x="5861050" y="3530600"/>
          <p14:tracePt t="4395" x="5873750" y="3441700"/>
          <p14:tracePt t="4411" x="5886450" y="3346450"/>
          <p14:tracePt t="4428" x="5886450" y="3263900"/>
          <p14:tracePt t="4445" x="5911850" y="3206750"/>
          <p14:tracePt t="4461" x="5918200" y="3155950"/>
          <p14:tracePt t="4478" x="5924550" y="3105150"/>
          <p14:tracePt t="4496" x="5924550" y="3054350"/>
          <p14:tracePt t="4498" x="5943600" y="3022600"/>
          <p14:tracePt t="4507" x="5949950" y="2990850"/>
          <p14:tracePt t="4515" x="5956300" y="2952750"/>
          <p14:tracePt t="4528" x="5969000" y="2895600"/>
          <p14:tracePt t="4545" x="6007100" y="2781300"/>
          <p14:tracePt t="4562" x="6032500" y="2730500"/>
          <p14:tracePt t="4578" x="6038850" y="2679700"/>
          <p14:tracePt t="4595" x="6070600" y="2628900"/>
          <p14:tracePt t="4612" x="6083300" y="2603500"/>
          <p14:tracePt t="4628" x="6096000" y="2565400"/>
          <p14:tracePt t="4645" x="6115050" y="2546350"/>
          <p14:tracePt t="4662" x="6134100" y="2520950"/>
          <p14:tracePt t="4678" x="6159500" y="2514600"/>
          <p14:tracePt t="4683" x="6191250" y="2489200"/>
          <p14:tracePt t="4691" x="6203950" y="2482850"/>
          <p14:tracePt t="4699" x="6242050" y="2476500"/>
          <p14:tracePt t="4711" x="6261100" y="2476500"/>
          <p14:tracePt t="4728" x="6337300" y="2444750"/>
          <p14:tracePt t="4734" x="6362700" y="2444750"/>
          <p14:tracePt t="4745" x="6445250" y="2419350"/>
          <p14:tracePt t="4761" x="6515100" y="2413000"/>
          <p14:tracePt t="4778" x="6578600" y="2406650"/>
          <p14:tracePt t="4795" x="6623050" y="2406650"/>
          <p14:tracePt t="4811" x="6686550" y="2406650"/>
          <p14:tracePt t="4830" x="6737350" y="2406650"/>
          <p14:tracePt t="4837" x="6762750" y="2406650"/>
          <p14:tracePt t="4845" x="6794500" y="2406650"/>
          <p14:tracePt t="4861" x="6832600" y="2406650"/>
          <p14:tracePt t="4878" x="6902450" y="2406650"/>
          <p14:tracePt t="4882" x="6934200" y="2413000"/>
          <p14:tracePt t="4895" x="6985000" y="2432050"/>
          <p14:tracePt t="4912" x="7073900" y="2457450"/>
          <p14:tracePt t="4928" x="7181850" y="2501900"/>
          <p14:tracePt t="4945" x="7283450" y="2540000"/>
          <p14:tracePt t="4945" x="7334250" y="2565400"/>
          <p14:tracePt t="4961" x="7448550" y="2622550"/>
          <p14:tracePt t="4978" x="7524750" y="2667000"/>
          <p14:tracePt t="4995" x="7600950" y="2711450"/>
          <p14:tracePt t="5011" x="7651750" y="2730500"/>
          <p14:tracePt t="5030" x="7683500" y="2743200"/>
          <p14:tracePt t="5045" x="7689850" y="2749550"/>
          <p14:tracePt t="5061" x="7696200" y="2755900"/>
          <p14:tracePt t="5095" x="7721600" y="2774950"/>
          <p14:tracePt t="6502" x="8375650" y="3130550"/>
          <p14:tracePt t="6688" x="8356600" y="3136900"/>
          <p14:tracePt t="6720" x="8356600" y="3143250"/>
          <p14:tracePt t="6894" x="0" y="0"/>
        </p14:tracePtLst>
        <p14:tracePtLst>
          <p14:tracePt t="15260" x="10312400" y="2533650"/>
          <p14:tracePt t="15266" x="10223500" y="2501900"/>
          <p14:tracePt t="15275" x="10140950" y="2495550"/>
          <p14:tracePt t="15290" x="9994900" y="2444750"/>
          <p14:tracePt t="15307" x="9912350" y="2419350"/>
          <p14:tracePt t="15323" x="9899650" y="2419350"/>
          <p14:tracePt t="15340" x="9893300" y="2419350"/>
          <p14:tracePt t="15357" x="9886950" y="2419350"/>
          <p14:tracePt t="15392" x="9848850" y="2419350"/>
          <p14:tracePt t="15423" x="9652000" y="2476500"/>
          <p14:tracePt t="15457" x="9442450" y="2603500"/>
          <p14:tracePt t="15474" x="9347200" y="2743200"/>
          <p14:tracePt t="15491" x="9334500" y="2882900"/>
          <p14:tracePt t="15508" x="9321800" y="3028950"/>
          <p14:tracePt t="15524" x="9321800" y="3168650"/>
          <p14:tracePt t="15540" x="9353550" y="3302000"/>
          <p14:tracePt t="15556" x="9410700" y="3409950"/>
          <p14:tracePt t="15575" x="9480550" y="3505200"/>
          <p14:tracePt t="15590" x="9556750" y="3587750"/>
          <p14:tracePt t="15607" x="9658350" y="3651250"/>
          <p14:tracePt t="15623" x="9791700" y="3708400"/>
          <p14:tracePt t="15626" x="9874250" y="3740150"/>
          <p14:tracePt t="15640" x="9950450" y="3746500"/>
          <p14:tracePt t="15656" x="10102850" y="3746500"/>
          <p14:tracePt t="15674" x="10287000" y="3746500"/>
          <p14:tracePt t="15690" x="10388600" y="3746500"/>
          <p14:tracePt t="15706" x="10521950" y="3714750"/>
          <p14:tracePt t="15723" x="10636250" y="3651250"/>
          <p14:tracePt t="15739" x="10750550" y="3562350"/>
          <p14:tracePt t="15756" x="10820400" y="3492500"/>
          <p14:tracePt t="15774" x="10877550" y="3429000"/>
          <p14:tracePt t="15790" x="10928350" y="3346450"/>
          <p14:tracePt t="15807" x="10991850" y="3257550"/>
          <p14:tracePt t="15824" x="11036300" y="3149600"/>
          <p14:tracePt t="15840" x="11074400" y="3022600"/>
          <p14:tracePt t="15842" x="11087100" y="2946400"/>
          <p14:tracePt t="15856" x="11106150" y="2882900"/>
          <p14:tracePt t="15873" x="11112500" y="2673350"/>
          <p14:tracePt t="15889" x="11106150" y="2565400"/>
          <p14:tracePt t="15906" x="11042650" y="2432050"/>
          <p14:tracePt t="15923" x="10941050" y="2336800"/>
          <p14:tracePt t="15940" x="10833100" y="2241550"/>
          <p14:tracePt t="15956" x="10718800" y="2165350"/>
          <p14:tracePt t="15973" x="10604500" y="2095500"/>
          <p14:tracePt t="15991" x="10452100" y="2089150"/>
          <p14:tracePt t="16006" x="10293350" y="2051050"/>
          <p14:tracePt t="16024" x="10090150" y="2025650"/>
          <p14:tracePt t="16039" x="9874250" y="2025650"/>
          <p14:tracePt t="16042" x="9772650" y="2025650"/>
          <p14:tracePt t="16056" x="9696450" y="2025650"/>
          <p14:tracePt t="16075" x="9563100" y="2044700"/>
          <p14:tracePt t="16090" x="9505950" y="2082800"/>
          <p14:tracePt t="16106" x="9474200" y="2159000"/>
          <p14:tracePt t="16123" x="9436100" y="2266950"/>
          <p14:tracePt t="16141" x="9398000" y="2413000"/>
          <p14:tracePt t="16158" x="9347200" y="2597150"/>
          <p14:tracePt t="16173" x="9321800" y="2743200"/>
          <p14:tracePt t="16189" x="9309100" y="2825750"/>
          <p14:tracePt t="16206" x="9309100" y="2857500"/>
          <p14:tracePt t="16223" x="9315450" y="2882900"/>
          <p14:tracePt t="16225" x="9334500" y="2901950"/>
          <p14:tracePt t="16240" x="9334500" y="2908300"/>
          <p14:tracePt t="16256" x="9340850" y="2914650"/>
          <p14:tracePt t="16274" x="9353550" y="2921000"/>
          <p14:tracePt t="16275" x="0" y="0"/>
        </p14:tracePtLst>
        <p14:tracePtLst>
          <p14:tracePt t="27980" x="3651250" y="5626100"/>
          <p14:tracePt t="27987" x="3587750" y="5626100"/>
          <p14:tracePt t="28001" x="3556000" y="5626100"/>
          <p14:tracePt t="28017" x="3460750" y="5638800"/>
          <p14:tracePt t="28034" x="3422650" y="5657850"/>
          <p14:tracePt t="28050" x="3403600" y="5664200"/>
          <p14:tracePt t="28067" x="3384550" y="5670550"/>
          <p14:tracePt t="28084" x="3352800" y="5683250"/>
          <p14:tracePt t="28119" x="3244850" y="5740400"/>
          <p14:tracePt t="28151" x="3155950" y="5829300"/>
          <p14:tracePt t="28184" x="3117850" y="5930900"/>
          <p14:tracePt t="28200" x="3117850" y="5975350"/>
          <p14:tracePt t="28202" x="3117850" y="6007100"/>
          <p14:tracePt t="28217" x="3117850" y="6070600"/>
          <p14:tracePt t="28234" x="3143250" y="6165850"/>
          <p14:tracePt t="28250" x="3168650" y="6267450"/>
          <p14:tracePt t="28267" x="3238500" y="6356350"/>
          <p14:tracePt t="28284" x="3302000" y="6426200"/>
          <p14:tracePt t="28300" x="3365500" y="6489700"/>
          <p14:tracePt t="28307" x="3403600" y="6515100"/>
          <p14:tracePt t="28317" x="3448050" y="6553200"/>
          <p14:tracePt t="28334" x="3505200" y="6604000"/>
          <p14:tracePt t="28350" x="3587750" y="6661150"/>
          <p14:tracePt t="28368" x="3663950" y="6705600"/>
          <p14:tracePt t="28369" x="3708400" y="6724650"/>
          <p14:tracePt t="28384" x="3765550" y="6750050"/>
          <p14:tracePt t="28400" x="3848100" y="6769100"/>
          <p14:tracePt t="28406" x="3873500" y="6769100"/>
          <p14:tracePt t="28418" x="3956050" y="6769100"/>
          <p14:tracePt t="28434" x="4019550" y="6769100"/>
          <p14:tracePt t="28450" x="4095750" y="6769100"/>
          <p14:tracePt t="28467" x="4165600" y="6769100"/>
          <p14:tracePt t="28483" x="4254500" y="6769100"/>
          <p14:tracePt t="28500" x="4349750" y="6756400"/>
          <p14:tracePt t="28520" x="4470400" y="6705600"/>
          <p14:tracePt t="28521" x="4527550" y="6692900"/>
          <p14:tracePt t="28533" x="4572000" y="6673850"/>
          <p14:tracePt t="28550" x="4629150" y="6642100"/>
          <p14:tracePt t="28567" x="4686300" y="6604000"/>
          <p14:tracePt t="28569" x="4699000" y="6597650"/>
          <p14:tracePt t="28584" x="4699000" y="6591300"/>
          <p14:tracePt t="28600" x="4718050" y="6553200"/>
          <p14:tracePt t="28603" x="4724400" y="6527800"/>
          <p14:tracePt t="28617" x="4730750" y="6470650"/>
          <p14:tracePt t="28633" x="4743450" y="6413500"/>
          <p14:tracePt t="28650" x="4775200" y="6337300"/>
          <p14:tracePt t="28666" x="4775200" y="6248400"/>
          <p14:tracePt t="28683" x="4781550" y="6178550"/>
          <p14:tracePt t="28700" x="4781550" y="6121400"/>
          <p14:tracePt t="28717" x="4781550" y="6038850"/>
          <p14:tracePt t="28734" x="4718050" y="5949950"/>
          <p14:tracePt t="28750" x="4648200" y="5848350"/>
          <p14:tracePt t="28766" x="4565650" y="5765800"/>
          <p14:tracePt t="28783" x="4489450" y="5715000"/>
          <p14:tracePt t="28785" x="4445000" y="5676900"/>
          <p14:tracePt t="28800" x="4400550" y="5638800"/>
          <p14:tracePt t="28819" x="4203700" y="5556250"/>
          <p14:tracePt t="28834" x="4070350" y="5505450"/>
          <p14:tracePt t="28849" x="3968750" y="5499100"/>
          <p14:tracePt t="28866" x="3873500" y="5486400"/>
          <p14:tracePt t="28883" x="3771900" y="5486400"/>
          <p14:tracePt t="28885" x="0" y="0"/>
        </p14:tracePtLst>
        <p14:tracePtLst>
          <p14:tracePt t="29924" x="6908800" y="5892800"/>
          <p14:tracePt t="30030" x="6896100" y="5892800"/>
          <p14:tracePt t="30046" x="6877050" y="5886450"/>
          <p14:tracePt t="30051" x="6832600" y="5854700"/>
          <p14:tracePt t="30066" x="6743700" y="5791200"/>
          <p14:tracePt t="30082" x="6642100" y="5721350"/>
          <p14:tracePt t="30099" x="6515100" y="5664200"/>
          <p14:tracePt t="30116" x="6426200" y="5657850"/>
          <p14:tracePt t="30150" x="6203950" y="5657850"/>
          <p14:tracePt t="30183" x="5969000" y="5657850"/>
          <p14:tracePt t="30217" x="5772150" y="5753100"/>
          <p14:tracePt t="30219" x="5727700" y="5778500"/>
          <p14:tracePt t="30236" x="5670550" y="5835650"/>
          <p14:tracePt t="30249" x="5626100" y="5930900"/>
          <p14:tracePt t="30266" x="5581650" y="6019800"/>
          <p14:tracePt t="30282" x="5556250" y="6127750"/>
          <p14:tracePt t="30299" x="5543550" y="6210300"/>
          <p14:tracePt t="30316" x="5530850" y="6292850"/>
          <p14:tracePt t="30332" x="5530850" y="6350000"/>
          <p14:tracePt t="30349" x="5530850" y="6407150"/>
          <p14:tracePt t="30366" x="5543550" y="6470650"/>
          <p14:tracePt t="30382" x="5556250" y="6521450"/>
          <p14:tracePt t="30401" x="5645150" y="6654800"/>
          <p14:tracePt t="30416" x="5676900" y="6686550"/>
          <p14:tracePt t="30418" x="5702300" y="6705600"/>
          <p14:tracePt t="30433" x="5740400" y="6724650"/>
          <p14:tracePt t="30449" x="5835650" y="6775450"/>
          <p14:tracePt t="30466" x="5905500" y="6781800"/>
          <p14:tracePt t="30482" x="5981700" y="6781800"/>
          <p14:tracePt t="30499" x="6051550" y="6781800"/>
          <p14:tracePt t="30518" x="6146800" y="6762750"/>
          <p14:tracePt t="30534" x="6235700" y="6711950"/>
          <p14:tracePt t="30539" x="6280150" y="6680200"/>
          <p14:tracePt t="30549" x="6299200" y="6661150"/>
          <p14:tracePt t="30565" x="6350000" y="6604000"/>
          <p14:tracePt t="30582" x="6369050" y="6553200"/>
          <p14:tracePt t="30599" x="6394450" y="6470650"/>
          <p14:tracePt t="30616" x="6407150" y="6350000"/>
          <p14:tracePt t="30620" x="6407150" y="6299200"/>
          <p14:tracePt t="30637" x="6407150" y="6197600"/>
          <p14:tracePt t="30642" x="6407150" y="6146800"/>
          <p14:tracePt t="30650" x="6407150" y="6096000"/>
          <p14:tracePt t="30666" x="6407150" y="6000750"/>
          <p14:tracePt t="30682" x="6388100" y="5956300"/>
          <p14:tracePt t="30699" x="6369050" y="5905500"/>
          <p14:tracePt t="30700" x="0" y="0"/>
        </p14:tracePtLst>
        <p14:tracePtLst>
          <p14:tracePt t="33224" x="9969500" y="5981700"/>
          <p14:tracePt t="33229" x="9963150" y="5981700"/>
          <p14:tracePt t="33236" x="9950450" y="5975350"/>
          <p14:tracePt t="33247" x="9944100" y="5969000"/>
          <p14:tracePt t="33265" x="9899650" y="5911850"/>
          <p14:tracePt t="33281" x="9848850" y="5848350"/>
          <p14:tracePt t="33298" x="9804400" y="5803900"/>
          <p14:tracePt t="33331" x="9740900" y="5753100"/>
          <p14:tracePt t="33365" x="9601200" y="5683250"/>
          <p14:tracePt t="33398" x="9372600" y="5613400"/>
          <p14:tracePt t="33414" x="9201150" y="5588000"/>
          <p14:tracePt t="33431" x="9061450" y="5575300"/>
          <p14:tracePt t="33447" x="8909050" y="5575300"/>
          <p14:tracePt t="33449" x="8845550" y="5575300"/>
          <p14:tracePt t="33464" x="8769350" y="5575300"/>
          <p14:tracePt t="33481" x="8597900" y="5575300"/>
          <p14:tracePt t="33498" x="8534400" y="5600700"/>
          <p14:tracePt t="33514" x="8464550" y="5632450"/>
          <p14:tracePt t="33533" x="8407400" y="5683250"/>
          <p14:tracePt t="33547" x="8331200" y="5740400"/>
          <p14:tracePt t="33566" x="8255000" y="5803900"/>
          <p14:tracePt t="33581" x="8204200" y="5848350"/>
          <p14:tracePt t="33598" x="8140700" y="5924550"/>
          <p14:tracePt t="33615" x="8102600" y="5981700"/>
          <p14:tracePt t="33631" x="8083550" y="6032500"/>
          <p14:tracePt t="33635" x="8077200" y="6057900"/>
          <p14:tracePt t="33648" x="8077200" y="6089650"/>
          <p14:tracePt t="33664" x="8077200" y="6140450"/>
          <p14:tracePt t="33681" x="8077200" y="6203950"/>
          <p14:tracePt t="33683" x="8077200" y="6242050"/>
          <p14:tracePt t="33698" x="8077200" y="6318250"/>
          <p14:tracePt t="33714" x="8096250" y="6381750"/>
          <p14:tracePt t="33733" x="8153400" y="6457950"/>
          <p14:tracePt t="33748" x="8223250" y="6540500"/>
          <p14:tracePt t="33764" x="8312150" y="6604000"/>
          <p14:tracePt t="33781" x="8432800" y="6680200"/>
          <p14:tracePt t="33797" x="8578850" y="6731000"/>
          <p14:tracePt t="33814" x="8756650" y="6769100"/>
          <p14:tracePt t="33831" x="8928100" y="6781800"/>
          <p14:tracePt t="33848" x="9080500" y="6781800"/>
          <p14:tracePt t="33850" x="9144000" y="6769100"/>
          <p14:tracePt t="33864" x="9188450" y="6750050"/>
          <p14:tracePt t="33882" x="9302750" y="6661150"/>
          <p14:tracePt t="33898" x="9372600" y="6578600"/>
          <p14:tracePt t="33914" x="9398000" y="6496050"/>
          <p14:tracePt t="33931" x="9436100" y="6419850"/>
          <p14:tracePt t="33947" x="9461500" y="6305550"/>
          <p14:tracePt t="33966" x="9480550" y="6210300"/>
          <p14:tracePt t="33981" x="9499600" y="6127750"/>
          <p14:tracePt t="33997" x="9499600" y="6057900"/>
          <p14:tracePt t="34014" x="9499600" y="6000750"/>
          <p14:tracePt t="34032" x="9486900" y="5930900"/>
          <p14:tracePt t="34047" x="9436100" y="5880100"/>
          <p14:tracePt t="34064" x="9404350" y="5835650"/>
          <p14:tracePt t="34082" x="9353550" y="5778500"/>
          <p14:tracePt t="34099" x="9334500" y="5759450"/>
          <p14:tracePt t="3410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486591"/>
            <a:ext cx="10772775" cy="1058758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2496" y="1886802"/>
            <a:ext cx="10565205" cy="4155183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hu-HU" sz="3200" dirty="0" err="1" smtClean="0">
                <a:latin typeface="+mj-lt"/>
              </a:rPr>
              <a:t>Acut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alcohol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consumption</a:t>
            </a:r>
            <a:r>
              <a:rPr lang="hu-HU" sz="3200" dirty="0" smtClean="0">
                <a:latin typeface="+mj-lt"/>
              </a:rPr>
              <a:t> in </a:t>
            </a:r>
            <a:r>
              <a:rPr lang="hu-HU" sz="3200" dirty="0" err="1" smtClean="0">
                <a:latin typeface="+mj-lt"/>
              </a:rPr>
              <a:t>low-to-moderate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doses</a:t>
            </a:r>
            <a:r>
              <a:rPr lang="hu-HU" sz="3200" dirty="0" smtClean="0">
                <a:latin typeface="+mj-lt"/>
              </a:rPr>
              <a:t>…</a:t>
            </a:r>
          </a:p>
          <a:p>
            <a:pPr marL="531813" lvl="1" indent="-173038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+mj-lt"/>
              </a:rPr>
              <a:t>inhibits the</a:t>
            </a:r>
            <a:r>
              <a:rPr lang="hu-HU" sz="3200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visually </a:t>
            </a:r>
            <a:r>
              <a:rPr lang="en-GB" sz="3200" dirty="0">
                <a:latin typeface="+mj-lt"/>
              </a:rPr>
              <a:t>evoked occipital cortex </a:t>
            </a:r>
            <a:r>
              <a:rPr lang="en-GB" sz="3200" dirty="0" err="1" smtClean="0">
                <a:latin typeface="+mj-lt"/>
              </a:rPr>
              <a:t>activatio</a:t>
            </a:r>
            <a:r>
              <a:rPr lang="hu-HU" sz="3200" dirty="0" smtClean="0">
                <a:latin typeface="+mj-lt"/>
              </a:rPr>
              <a:t>n</a:t>
            </a:r>
          </a:p>
          <a:p>
            <a:pPr marL="538163" indent="-182563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3200" dirty="0">
                <a:latin typeface="+mj-lt"/>
              </a:rPr>
              <a:t>results in dilation</a:t>
            </a:r>
            <a:r>
              <a:rPr lang="hu-HU" sz="3200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of cerebral arterioles</a:t>
            </a:r>
            <a:endParaRPr lang="hu-HU" sz="3200" dirty="0">
              <a:latin typeface="+mj-lt"/>
            </a:endParaRPr>
          </a:p>
          <a:p>
            <a:pPr marL="355600" indent="0">
              <a:buClr>
                <a:schemeClr val="accent1"/>
              </a:buClr>
              <a:buSzPct val="80000"/>
              <a:buNone/>
            </a:pPr>
            <a:endParaRPr lang="hu-HU" sz="3200" dirty="0">
              <a:latin typeface="+mj-lt"/>
            </a:endParaRPr>
          </a:p>
          <a:p>
            <a:pPr marL="538163" indent="-182563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3200" dirty="0" err="1">
                <a:latin typeface="+mj-lt"/>
              </a:rPr>
              <a:t>c</a:t>
            </a:r>
            <a:r>
              <a:rPr lang="hu-HU" sz="3200" dirty="0" err="1" smtClean="0">
                <a:latin typeface="+mj-lt"/>
              </a:rPr>
              <a:t>auses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decreased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cerebral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vasomotor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reactivity</a:t>
            </a:r>
            <a:endParaRPr lang="hu-HU" sz="3200" dirty="0" smtClean="0">
              <a:latin typeface="+mj-lt"/>
            </a:endParaRPr>
          </a:p>
          <a:p>
            <a:pPr marL="538163" indent="-182563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hu-HU" sz="3200" dirty="0">
              <a:latin typeface="+mj-lt"/>
            </a:endParaRPr>
          </a:p>
          <a:p>
            <a:pPr marL="538163" indent="-182563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3200" dirty="0" err="1">
                <a:latin typeface="+mj-lt"/>
              </a:rPr>
              <a:t>c</a:t>
            </a:r>
            <a:r>
              <a:rPr lang="hu-HU" sz="3200" dirty="0" err="1" smtClean="0">
                <a:latin typeface="+mj-lt"/>
              </a:rPr>
              <a:t>ompromises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the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neurovascular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coupling</a:t>
            </a:r>
            <a:endParaRPr lang="hu-HU" sz="3200" dirty="0" smtClean="0">
              <a:latin typeface="+mj-lt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1782501" y="3543284"/>
            <a:ext cx="268941" cy="5486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zalagnyíl jobbra 5"/>
          <p:cNvSpPr/>
          <p:nvPr/>
        </p:nvSpPr>
        <p:spPr>
          <a:xfrm>
            <a:off x="739009" y="2534857"/>
            <a:ext cx="710005" cy="3210952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zalagnyíl jobbra 6"/>
          <p:cNvSpPr/>
          <p:nvPr/>
        </p:nvSpPr>
        <p:spPr>
          <a:xfrm>
            <a:off x="878859" y="3217763"/>
            <a:ext cx="570155" cy="2528046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36"/>
    </mc:Choice>
    <mc:Fallback>
      <p:transition spd="slow" advTm="2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633</Words>
  <Application>Microsoft Office PowerPoint</Application>
  <PresentationFormat>Szélesvásznú</PresentationFormat>
  <Paragraphs>145</Paragraphs>
  <Slides>11</Slides>
  <Notes>11</Notes>
  <HiddenSlides>0</HiddenSlides>
  <MMClips>11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Office-téma</vt:lpstr>
      <vt:lpstr>Effects of acute alcohol consumption on neuronal activity and cerebral vasomotor response</vt:lpstr>
      <vt:lpstr>Acute alcohol consumption: impacts on cerebral circulation and neuroprotective effects</vt:lpstr>
      <vt:lpstr>Aim of the study: examination of the acute effects of alcohol consumption on cerebral blood flow regulation with transcranial Doppler</vt:lpstr>
      <vt:lpstr>Methods</vt:lpstr>
      <vt:lpstr>Effects of acute alcohol consumption on VEP P100 wave</vt:lpstr>
      <vt:lpstr>Effects of acute alcohol consumption on resting absolute blood flow parameters</vt:lpstr>
      <vt:lpstr>Effects of acute alcohol consumption on cerebral vasomotor reactivity</vt:lpstr>
      <vt:lpstr>Effects of acute alcohol consumption on neurovascular coupling</vt:lpstr>
      <vt:lpstr>Conclusions</vt:lpstr>
      <vt:lpstr>PowerPoint-bemutató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Balogh Eszter</dc:creator>
  <cp:lastModifiedBy>Balogh Eszter</cp:lastModifiedBy>
  <cp:revision>90</cp:revision>
  <dcterms:created xsi:type="dcterms:W3CDTF">2021-08-28T09:01:15Z</dcterms:created>
  <dcterms:modified xsi:type="dcterms:W3CDTF">2021-10-01T18:23:26Z</dcterms:modified>
</cp:coreProperties>
</file>